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66" r:id="rId4"/>
    <p:sldId id="267" r:id="rId5"/>
    <p:sldId id="268" r:id="rId6"/>
    <p:sldId id="269" r:id="rId7"/>
    <p:sldId id="270" r:id="rId8"/>
    <p:sldId id="271" r:id="rId9"/>
    <p:sldId id="272" r:id="rId10"/>
    <p:sldId id="273" r:id="rId11"/>
    <p:sldId id="275" r:id="rId12"/>
    <p:sldId id="276" r:id="rId13"/>
    <p:sldId id="277" r:id="rId14"/>
    <p:sldId id="257" r:id="rId15"/>
    <p:sldId id="258" r:id="rId16"/>
    <p:sldId id="259" r:id="rId17"/>
    <p:sldId id="260" r:id="rId18"/>
    <p:sldId id="261" r:id="rId19"/>
    <p:sldId id="264" r:id="rId20"/>
    <p:sldId id="262" r:id="rId21"/>
    <p:sldId id="263" r:id="rId22"/>
    <p:sldId id="274" r:id="rId23"/>
    <p:sldId id="279" r:id="rId24"/>
    <p:sldId id="280" r:id="rId25"/>
    <p:sldId id="281" r:id="rId26"/>
    <p:sldId id="284"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6296"/>
  </p:normalViewPr>
  <p:slideViewPr>
    <p:cSldViewPr snapToGrid="0">
      <p:cViewPr varScale="1">
        <p:scale>
          <a:sx n="113" d="100"/>
          <a:sy n="113" d="100"/>
        </p:scale>
        <p:origin x="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B9EB2A-340F-4B3F-B73B-4AEC8B87653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FA24BD-FF4F-42A2-AB54-E62D9595FAED}">
      <dgm:prSet/>
      <dgm:spPr/>
      <dgm:t>
        <a:bodyPr/>
        <a:lstStyle/>
        <a:p>
          <a:pPr>
            <a:lnSpc>
              <a:spcPct val="100000"/>
            </a:lnSpc>
          </a:pPr>
          <a:r>
            <a:rPr lang="en-US" b="0" i="0"/>
            <a:t>Music genre classification is important in many applications such as music recommendation systems, content organization, and personalized user experiences. </a:t>
          </a:r>
          <a:endParaRPr lang="en-US"/>
        </a:p>
      </dgm:t>
    </dgm:pt>
    <dgm:pt modelId="{65DA0D77-F5F6-49A3-BD91-21A0EE4A942D}" type="parTrans" cxnId="{F8F2DF53-78F0-4D5B-94BD-CBFE858D9C25}">
      <dgm:prSet/>
      <dgm:spPr/>
      <dgm:t>
        <a:bodyPr/>
        <a:lstStyle/>
        <a:p>
          <a:endParaRPr lang="en-US"/>
        </a:p>
      </dgm:t>
    </dgm:pt>
    <dgm:pt modelId="{B80D6D7B-3610-4196-9E17-7D180ED32564}" type="sibTrans" cxnId="{F8F2DF53-78F0-4D5B-94BD-CBFE858D9C25}">
      <dgm:prSet/>
      <dgm:spPr/>
      <dgm:t>
        <a:bodyPr/>
        <a:lstStyle/>
        <a:p>
          <a:endParaRPr lang="en-US"/>
        </a:p>
      </dgm:t>
    </dgm:pt>
    <dgm:pt modelId="{1F0D79AA-D119-428C-B8A9-EEC79A133414}">
      <dgm:prSet/>
      <dgm:spPr/>
      <dgm:t>
        <a:bodyPr/>
        <a:lstStyle/>
        <a:p>
          <a:pPr>
            <a:lnSpc>
              <a:spcPct val="100000"/>
            </a:lnSpc>
          </a:pPr>
          <a:r>
            <a:rPr lang="en-US" b="0" i="0"/>
            <a:t>It becomes possible to automate the process of playlist construction, music streaming recommendations, and personalized content distribution for consumers with varying musical interests by precisely categorizing music into various genres.</a:t>
          </a:r>
          <a:endParaRPr lang="en-US"/>
        </a:p>
      </dgm:t>
    </dgm:pt>
    <dgm:pt modelId="{EBD9B287-507E-4278-BDC3-152DD18D5E16}" type="parTrans" cxnId="{D544B94D-7C88-4A6F-8742-9109C1FAB49C}">
      <dgm:prSet/>
      <dgm:spPr/>
      <dgm:t>
        <a:bodyPr/>
        <a:lstStyle/>
        <a:p>
          <a:endParaRPr lang="en-US"/>
        </a:p>
      </dgm:t>
    </dgm:pt>
    <dgm:pt modelId="{0892CF0E-939C-4C87-AA44-FAA0AFD90984}" type="sibTrans" cxnId="{D544B94D-7C88-4A6F-8742-9109C1FAB49C}">
      <dgm:prSet/>
      <dgm:spPr/>
      <dgm:t>
        <a:bodyPr/>
        <a:lstStyle/>
        <a:p>
          <a:endParaRPr lang="en-US"/>
        </a:p>
      </dgm:t>
    </dgm:pt>
    <dgm:pt modelId="{BB5034E9-395F-42BC-89E0-11C13B7B6213}">
      <dgm:prSet/>
      <dgm:spPr/>
      <dgm:t>
        <a:bodyPr/>
        <a:lstStyle/>
        <a:p>
          <a:pPr>
            <a:lnSpc>
              <a:spcPct val="100000"/>
            </a:lnSpc>
          </a:pPr>
          <a:r>
            <a:rPr lang="en-US" b="0" i="0"/>
            <a:t>By using appropriate machine learning algorithm, we can successfully classify music genres based on features derived from audio data, allowing for the development of accurate and dependable music genre classification systems.</a:t>
          </a:r>
          <a:endParaRPr lang="en-US"/>
        </a:p>
      </dgm:t>
    </dgm:pt>
    <dgm:pt modelId="{C6C47BD4-5047-4A5F-8A4F-C2377D141B07}" type="parTrans" cxnId="{03690823-EF86-4A95-8653-97C9BBD881AF}">
      <dgm:prSet/>
      <dgm:spPr/>
      <dgm:t>
        <a:bodyPr/>
        <a:lstStyle/>
        <a:p>
          <a:endParaRPr lang="en-US"/>
        </a:p>
      </dgm:t>
    </dgm:pt>
    <dgm:pt modelId="{98314DCE-A807-4520-B306-20A0C54182E7}" type="sibTrans" cxnId="{03690823-EF86-4A95-8653-97C9BBD881AF}">
      <dgm:prSet/>
      <dgm:spPr/>
      <dgm:t>
        <a:bodyPr/>
        <a:lstStyle/>
        <a:p>
          <a:endParaRPr lang="en-US"/>
        </a:p>
      </dgm:t>
    </dgm:pt>
    <dgm:pt modelId="{D43C8F41-E1E9-449D-B932-81D25C4C3136}" type="pres">
      <dgm:prSet presAssocID="{3BB9EB2A-340F-4B3F-B73B-4AEC8B876535}" presName="root" presStyleCnt="0">
        <dgm:presLayoutVars>
          <dgm:dir/>
          <dgm:resizeHandles val="exact"/>
        </dgm:presLayoutVars>
      </dgm:prSet>
      <dgm:spPr/>
    </dgm:pt>
    <dgm:pt modelId="{1B4E070A-5E69-4FD3-85B5-DB6AA8D9B5A6}" type="pres">
      <dgm:prSet presAssocID="{E5FA24BD-FF4F-42A2-AB54-E62D9595FAED}" presName="compNode" presStyleCnt="0"/>
      <dgm:spPr/>
    </dgm:pt>
    <dgm:pt modelId="{65FBFCDC-6406-4753-8F0E-6A257D4306D8}" type="pres">
      <dgm:prSet presAssocID="{E5FA24BD-FF4F-42A2-AB54-E62D9595FAED}" presName="bgRect" presStyleLbl="bgShp" presStyleIdx="0" presStyleCnt="3"/>
      <dgm:spPr/>
    </dgm:pt>
    <dgm:pt modelId="{C5275942-8219-4A00-BCB2-950585571659}" type="pres">
      <dgm:prSet presAssocID="{E5FA24BD-FF4F-42A2-AB54-E62D9595FA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7A811CFD-2E91-4402-A561-6111A9355320}" type="pres">
      <dgm:prSet presAssocID="{E5FA24BD-FF4F-42A2-AB54-E62D9595FAED}" presName="spaceRect" presStyleCnt="0"/>
      <dgm:spPr/>
    </dgm:pt>
    <dgm:pt modelId="{83D9852A-B9B5-4432-8C4A-B8152398AE58}" type="pres">
      <dgm:prSet presAssocID="{E5FA24BD-FF4F-42A2-AB54-E62D9595FAED}" presName="parTx" presStyleLbl="revTx" presStyleIdx="0" presStyleCnt="3">
        <dgm:presLayoutVars>
          <dgm:chMax val="0"/>
          <dgm:chPref val="0"/>
        </dgm:presLayoutVars>
      </dgm:prSet>
      <dgm:spPr/>
    </dgm:pt>
    <dgm:pt modelId="{D09D4D6F-FF87-4265-8EB7-6AB8BF990B01}" type="pres">
      <dgm:prSet presAssocID="{B80D6D7B-3610-4196-9E17-7D180ED32564}" presName="sibTrans" presStyleCnt="0"/>
      <dgm:spPr/>
    </dgm:pt>
    <dgm:pt modelId="{C801C020-22AC-42F5-BD95-AD6DBF750C0D}" type="pres">
      <dgm:prSet presAssocID="{1F0D79AA-D119-428C-B8A9-EEC79A133414}" presName="compNode" presStyleCnt="0"/>
      <dgm:spPr/>
    </dgm:pt>
    <dgm:pt modelId="{F733C80E-0CFB-4407-8EB1-0F52089ACDD4}" type="pres">
      <dgm:prSet presAssocID="{1F0D79AA-D119-428C-B8A9-EEC79A133414}" presName="bgRect" presStyleLbl="bgShp" presStyleIdx="1" presStyleCnt="3"/>
      <dgm:spPr/>
    </dgm:pt>
    <dgm:pt modelId="{8325C2FC-BF02-4851-8D61-465E5C1D5799}" type="pres">
      <dgm:prSet presAssocID="{1F0D79AA-D119-428C-B8A9-EEC79A1334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um Set"/>
        </a:ext>
      </dgm:extLst>
    </dgm:pt>
    <dgm:pt modelId="{104C211B-247A-499A-ABB3-2CE8E609F9EC}" type="pres">
      <dgm:prSet presAssocID="{1F0D79AA-D119-428C-B8A9-EEC79A133414}" presName="spaceRect" presStyleCnt="0"/>
      <dgm:spPr/>
    </dgm:pt>
    <dgm:pt modelId="{69A3C1CE-5EE9-4017-89B8-686A915C8496}" type="pres">
      <dgm:prSet presAssocID="{1F0D79AA-D119-428C-B8A9-EEC79A133414}" presName="parTx" presStyleLbl="revTx" presStyleIdx="1" presStyleCnt="3">
        <dgm:presLayoutVars>
          <dgm:chMax val="0"/>
          <dgm:chPref val="0"/>
        </dgm:presLayoutVars>
      </dgm:prSet>
      <dgm:spPr/>
    </dgm:pt>
    <dgm:pt modelId="{AFAE2489-6CF8-4981-A9F8-14F8302B319D}" type="pres">
      <dgm:prSet presAssocID="{0892CF0E-939C-4C87-AA44-FAA0AFD90984}" presName="sibTrans" presStyleCnt="0"/>
      <dgm:spPr/>
    </dgm:pt>
    <dgm:pt modelId="{9F1D8CDB-14D7-415F-9450-E8A102C9D2A2}" type="pres">
      <dgm:prSet presAssocID="{BB5034E9-395F-42BC-89E0-11C13B7B6213}" presName="compNode" presStyleCnt="0"/>
      <dgm:spPr/>
    </dgm:pt>
    <dgm:pt modelId="{A23ED086-B32B-4DFE-8AD6-832F7D3DC1B3}" type="pres">
      <dgm:prSet presAssocID="{BB5034E9-395F-42BC-89E0-11C13B7B6213}" presName="bgRect" presStyleLbl="bgShp" presStyleIdx="2" presStyleCnt="3"/>
      <dgm:spPr/>
    </dgm:pt>
    <dgm:pt modelId="{84E69A77-029F-4D96-B6AF-29994073E417}" type="pres">
      <dgm:prSet presAssocID="{BB5034E9-395F-42BC-89E0-11C13B7B62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2FEE42B-5B17-4219-B957-1DD77E2BBE1C}" type="pres">
      <dgm:prSet presAssocID="{BB5034E9-395F-42BC-89E0-11C13B7B6213}" presName="spaceRect" presStyleCnt="0"/>
      <dgm:spPr/>
    </dgm:pt>
    <dgm:pt modelId="{2D6A04A4-3C5C-4BD7-BF43-7CB1965AFE1F}" type="pres">
      <dgm:prSet presAssocID="{BB5034E9-395F-42BC-89E0-11C13B7B6213}" presName="parTx" presStyleLbl="revTx" presStyleIdx="2" presStyleCnt="3">
        <dgm:presLayoutVars>
          <dgm:chMax val="0"/>
          <dgm:chPref val="0"/>
        </dgm:presLayoutVars>
      </dgm:prSet>
      <dgm:spPr/>
    </dgm:pt>
  </dgm:ptLst>
  <dgm:cxnLst>
    <dgm:cxn modelId="{6DF98C04-28F0-DF4F-83D2-97235FF9459A}" type="presOf" srcId="{E5FA24BD-FF4F-42A2-AB54-E62D9595FAED}" destId="{83D9852A-B9B5-4432-8C4A-B8152398AE58}" srcOrd="0" destOrd="0" presId="urn:microsoft.com/office/officeart/2018/2/layout/IconVerticalSolidList"/>
    <dgm:cxn modelId="{03690823-EF86-4A95-8653-97C9BBD881AF}" srcId="{3BB9EB2A-340F-4B3F-B73B-4AEC8B876535}" destId="{BB5034E9-395F-42BC-89E0-11C13B7B6213}" srcOrd="2" destOrd="0" parTransId="{C6C47BD4-5047-4A5F-8A4F-C2377D141B07}" sibTransId="{98314DCE-A807-4520-B306-20A0C54182E7}"/>
    <dgm:cxn modelId="{38823727-3555-FE45-90A2-B1FA2630BAE8}" type="presOf" srcId="{1F0D79AA-D119-428C-B8A9-EEC79A133414}" destId="{69A3C1CE-5EE9-4017-89B8-686A915C8496}" srcOrd="0" destOrd="0" presId="urn:microsoft.com/office/officeart/2018/2/layout/IconVerticalSolidList"/>
    <dgm:cxn modelId="{D544B94D-7C88-4A6F-8742-9109C1FAB49C}" srcId="{3BB9EB2A-340F-4B3F-B73B-4AEC8B876535}" destId="{1F0D79AA-D119-428C-B8A9-EEC79A133414}" srcOrd="1" destOrd="0" parTransId="{EBD9B287-507E-4278-BDC3-152DD18D5E16}" sibTransId="{0892CF0E-939C-4C87-AA44-FAA0AFD90984}"/>
    <dgm:cxn modelId="{F8F2DF53-78F0-4D5B-94BD-CBFE858D9C25}" srcId="{3BB9EB2A-340F-4B3F-B73B-4AEC8B876535}" destId="{E5FA24BD-FF4F-42A2-AB54-E62D9595FAED}" srcOrd="0" destOrd="0" parTransId="{65DA0D77-F5F6-49A3-BD91-21A0EE4A942D}" sibTransId="{B80D6D7B-3610-4196-9E17-7D180ED32564}"/>
    <dgm:cxn modelId="{286512A2-9F67-3B4C-81B8-C9E0503672B6}" type="presOf" srcId="{3BB9EB2A-340F-4B3F-B73B-4AEC8B876535}" destId="{D43C8F41-E1E9-449D-B932-81D25C4C3136}" srcOrd="0" destOrd="0" presId="urn:microsoft.com/office/officeart/2018/2/layout/IconVerticalSolidList"/>
    <dgm:cxn modelId="{F26013FE-BF1C-1445-817A-D36259D7679F}" type="presOf" srcId="{BB5034E9-395F-42BC-89E0-11C13B7B6213}" destId="{2D6A04A4-3C5C-4BD7-BF43-7CB1965AFE1F}" srcOrd="0" destOrd="0" presId="urn:microsoft.com/office/officeart/2018/2/layout/IconVerticalSolidList"/>
    <dgm:cxn modelId="{AAF1825B-E7D3-6845-A440-6398BAB663F9}" type="presParOf" srcId="{D43C8F41-E1E9-449D-B932-81D25C4C3136}" destId="{1B4E070A-5E69-4FD3-85B5-DB6AA8D9B5A6}" srcOrd="0" destOrd="0" presId="urn:microsoft.com/office/officeart/2018/2/layout/IconVerticalSolidList"/>
    <dgm:cxn modelId="{C6BC907A-3398-944F-844E-BCD59235FB3D}" type="presParOf" srcId="{1B4E070A-5E69-4FD3-85B5-DB6AA8D9B5A6}" destId="{65FBFCDC-6406-4753-8F0E-6A257D4306D8}" srcOrd="0" destOrd="0" presId="urn:microsoft.com/office/officeart/2018/2/layout/IconVerticalSolidList"/>
    <dgm:cxn modelId="{43A3539D-8A94-074F-9D61-49081D95EF45}" type="presParOf" srcId="{1B4E070A-5E69-4FD3-85B5-DB6AA8D9B5A6}" destId="{C5275942-8219-4A00-BCB2-950585571659}" srcOrd="1" destOrd="0" presId="urn:microsoft.com/office/officeart/2018/2/layout/IconVerticalSolidList"/>
    <dgm:cxn modelId="{32EE195A-43A8-F343-8F47-9453C7731304}" type="presParOf" srcId="{1B4E070A-5E69-4FD3-85B5-DB6AA8D9B5A6}" destId="{7A811CFD-2E91-4402-A561-6111A9355320}" srcOrd="2" destOrd="0" presId="urn:microsoft.com/office/officeart/2018/2/layout/IconVerticalSolidList"/>
    <dgm:cxn modelId="{DFBF7DE7-4B4B-CD48-9494-D4B6C4B94CBD}" type="presParOf" srcId="{1B4E070A-5E69-4FD3-85B5-DB6AA8D9B5A6}" destId="{83D9852A-B9B5-4432-8C4A-B8152398AE58}" srcOrd="3" destOrd="0" presId="urn:microsoft.com/office/officeart/2018/2/layout/IconVerticalSolidList"/>
    <dgm:cxn modelId="{F6D401CD-15BC-D441-B86B-A4A324A6C1C9}" type="presParOf" srcId="{D43C8F41-E1E9-449D-B932-81D25C4C3136}" destId="{D09D4D6F-FF87-4265-8EB7-6AB8BF990B01}" srcOrd="1" destOrd="0" presId="urn:microsoft.com/office/officeart/2018/2/layout/IconVerticalSolidList"/>
    <dgm:cxn modelId="{C4C69280-99E3-A54B-AF8B-775AD3361312}" type="presParOf" srcId="{D43C8F41-E1E9-449D-B932-81D25C4C3136}" destId="{C801C020-22AC-42F5-BD95-AD6DBF750C0D}" srcOrd="2" destOrd="0" presId="urn:microsoft.com/office/officeart/2018/2/layout/IconVerticalSolidList"/>
    <dgm:cxn modelId="{BB513D84-C7C2-FB44-9677-39DA03BC5CD9}" type="presParOf" srcId="{C801C020-22AC-42F5-BD95-AD6DBF750C0D}" destId="{F733C80E-0CFB-4407-8EB1-0F52089ACDD4}" srcOrd="0" destOrd="0" presId="urn:microsoft.com/office/officeart/2018/2/layout/IconVerticalSolidList"/>
    <dgm:cxn modelId="{6551068E-43B4-8342-AACE-6C9250131F7C}" type="presParOf" srcId="{C801C020-22AC-42F5-BD95-AD6DBF750C0D}" destId="{8325C2FC-BF02-4851-8D61-465E5C1D5799}" srcOrd="1" destOrd="0" presId="urn:microsoft.com/office/officeart/2018/2/layout/IconVerticalSolidList"/>
    <dgm:cxn modelId="{45546524-980D-3940-AB3B-9E5978355107}" type="presParOf" srcId="{C801C020-22AC-42F5-BD95-AD6DBF750C0D}" destId="{104C211B-247A-499A-ABB3-2CE8E609F9EC}" srcOrd="2" destOrd="0" presId="urn:microsoft.com/office/officeart/2018/2/layout/IconVerticalSolidList"/>
    <dgm:cxn modelId="{DA15E79E-B969-2648-AB2A-36D6B28DEED4}" type="presParOf" srcId="{C801C020-22AC-42F5-BD95-AD6DBF750C0D}" destId="{69A3C1CE-5EE9-4017-89B8-686A915C8496}" srcOrd="3" destOrd="0" presId="urn:microsoft.com/office/officeart/2018/2/layout/IconVerticalSolidList"/>
    <dgm:cxn modelId="{348F3CFC-9583-E74E-96C9-DCEB2DE3C036}" type="presParOf" srcId="{D43C8F41-E1E9-449D-B932-81D25C4C3136}" destId="{AFAE2489-6CF8-4981-A9F8-14F8302B319D}" srcOrd="3" destOrd="0" presId="urn:microsoft.com/office/officeart/2018/2/layout/IconVerticalSolidList"/>
    <dgm:cxn modelId="{EE3B8455-E644-6A41-92C0-0A36B7B490E7}" type="presParOf" srcId="{D43C8F41-E1E9-449D-B932-81D25C4C3136}" destId="{9F1D8CDB-14D7-415F-9450-E8A102C9D2A2}" srcOrd="4" destOrd="0" presId="urn:microsoft.com/office/officeart/2018/2/layout/IconVerticalSolidList"/>
    <dgm:cxn modelId="{4D9CA464-4CA1-1F44-8DEE-E8ACDF896B53}" type="presParOf" srcId="{9F1D8CDB-14D7-415F-9450-E8A102C9D2A2}" destId="{A23ED086-B32B-4DFE-8AD6-832F7D3DC1B3}" srcOrd="0" destOrd="0" presId="urn:microsoft.com/office/officeart/2018/2/layout/IconVerticalSolidList"/>
    <dgm:cxn modelId="{53D8884B-6347-E840-8C20-E126CACAE1AE}" type="presParOf" srcId="{9F1D8CDB-14D7-415F-9450-E8A102C9D2A2}" destId="{84E69A77-029F-4D96-B6AF-29994073E417}" srcOrd="1" destOrd="0" presId="urn:microsoft.com/office/officeart/2018/2/layout/IconVerticalSolidList"/>
    <dgm:cxn modelId="{68469253-FE35-BC44-BFEE-8C4B594D29F6}" type="presParOf" srcId="{9F1D8CDB-14D7-415F-9450-E8A102C9D2A2}" destId="{E2FEE42B-5B17-4219-B957-1DD77E2BBE1C}" srcOrd="2" destOrd="0" presId="urn:microsoft.com/office/officeart/2018/2/layout/IconVerticalSolidList"/>
    <dgm:cxn modelId="{2B7E488F-3B8C-3946-809D-7397DA7564DA}" type="presParOf" srcId="{9F1D8CDB-14D7-415F-9450-E8A102C9D2A2}" destId="{2D6A04A4-3C5C-4BD7-BF43-7CB1965AFE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C17CCF-35D7-449A-A9FF-E458AB662A1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1C48BA3-E5B2-4F6B-AA86-D092DEDCEC27}">
      <dgm:prSet/>
      <dgm:spPr/>
      <dgm:t>
        <a:bodyPr/>
        <a:lstStyle/>
        <a:p>
          <a:r>
            <a:rPr lang="en-US"/>
            <a:t>KNN</a:t>
          </a:r>
        </a:p>
      </dgm:t>
    </dgm:pt>
    <dgm:pt modelId="{1F1A98A1-DA32-4480-AAC4-F5719A316291}" type="parTrans" cxnId="{2D80271A-AD7B-40F5-9BCA-098660C5EFF5}">
      <dgm:prSet/>
      <dgm:spPr/>
      <dgm:t>
        <a:bodyPr/>
        <a:lstStyle/>
        <a:p>
          <a:endParaRPr lang="en-US"/>
        </a:p>
      </dgm:t>
    </dgm:pt>
    <dgm:pt modelId="{011AA487-283E-4729-AD52-EEAF55193F2E}" type="sibTrans" cxnId="{2D80271A-AD7B-40F5-9BCA-098660C5EFF5}">
      <dgm:prSet/>
      <dgm:spPr/>
      <dgm:t>
        <a:bodyPr/>
        <a:lstStyle/>
        <a:p>
          <a:endParaRPr lang="en-US"/>
        </a:p>
      </dgm:t>
    </dgm:pt>
    <dgm:pt modelId="{5E85A5D9-D8C5-4CA2-AEB6-398582F49020}">
      <dgm:prSet/>
      <dgm:spPr/>
      <dgm:t>
        <a:bodyPr/>
        <a:lstStyle/>
        <a:p>
          <a:r>
            <a:rPr lang="en-US"/>
            <a:t>CNN</a:t>
          </a:r>
        </a:p>
      </dgm:t>
    </dgm:pt>
    <dgm:pt modelId="{C56DB687-0DDF-47AE-8BA5-56DEA8D19D8C}" type="parTrans" cxnId="{D3DEBB71-2CDD-4CB8-A553-4680E19F7E11}">
      <dgm:prSet/>
      <dgm:spPr/>
      <dgm:t>
        <a:bodyPr/>
        <a:lstStyle/>
        <a:p>
          <a:endParaRPr lang="en-US"/>
        </a:p>
      </dgm:t>
    </dgm:pt>
    <dgm:pt modelId="{EC8F6C81-EB50-41DE-8AA0-F193C31E1483}" type="sibTrans" cxnId="{D3DEBB71-2CDD-4CB8-A553-4680E19F7E11}">
      <dgm:prSet/>
      <dgm:spPr/>
      <dgm:t>
        <a:bodyPr/>
        <a:lstStyle/>
        <a:p>
          <a:endParaRPr lang="en-US"/>
        </a:p>
      </dgm:t>
    </dgm:pt>
    <dgm:pt modelId="{497A4396-B49E-4F2F-86E9-96E87AC70909}">
      <dgm:prSet/>
      <dgm:spPr/>
      <dgm:t>
        <a:bodyPr/>
        <a:lstStyle/>
        <a:p>
          <a:r>
            <a:rPr lang="en-US" dirty="0"/>
            <a:t>CNN-RNN</a:t>
          </a:r>
        </a:p>
      </dgm:t>
    </dgm:pt>
    <dgm:pt modelId="{CA32BB42-17E5-42BA-B5D0-92FC3808CE49}" type="parTrans" cxnId="{C459F462-179B-4F51-8378-6B08BC997B9A}">
      <dgm:prSet/>
      <dgm:spPr/>
      <dgm:t>
        <a:bodyPr/>
        <a:lstStyle/>
        <a:p>
          <a:endParaRPr lang="en-US"/>
        </a:p>
      </dgm:t>
    </dgm:pt>
    <dgm:pt modelId="{9913890C-C224-4A7C-8AF1-EAA3417CACF4}" type="sibTrans" cxnId="{C459F462-179B-4F51-8378-6B08BC997B9A}">
      <dgm:prSet/>
      <dgm:spPr/>
      <dgm:t>
        <a:bodyPr/>
        <a:lstStyle/>
        <a:p>
          <a:endParaRPr lang="en-US"/>
        </a:p>
      </dgm:t>
    </dgm:pt>
    <dgm:pt modelId="{2BD20D51-2B98-4DE8-991C-4F5C0717882D}" type="pres">
      <dgm:prSet presAssocID="{10C17CCF-35D7-449A-A9FF-E458AB662A18}" presName="linear" presStyleCnt="0">
        <dgm:presLayoutVars>
          <dgm:animLvl val="lvl"/>
          <dgm:resizeHandles val="exact"/>
        </dgm:presLayoutVars>
      </dgm:prSet>
      <dgm:spPr/>
    </dgm:pt>
    <dgm:pt modelId="{6D85A817-CF95-490B-BA31-EC3FF8798CF6}" type="pres">
      <dgm:prSet presAssocID="{91C48BA3-E5B2-4F6B-AA86-D092DEDCEC27}" presName="parentText" presStyleLbl="node1" presStyleIdx="0" presStyleCnt="3">
        <dgm:presLayoutVars>
          <dgm:chMax val="0"/>
          <dgm:bulletEnabled val="1"/>
        </dgm:presLayoutVars>
      </dgm:prSet>
      <dgm:spPr/>
    </dgm:pt>
    <dgm:pt modelId="{6B14EB11-F8CF-4A31-A9AE-10A7582FA84B}" type="pres">
      <dgm:prSet presAssocID="{011AA487-283E-4729-AD52-EEAF55193F2E}" presName="spacer" presStyleCnt="0"/>
      <dgm:spPr/>
    </dgm:pt>
    <dgm:pt modelId="{D0A11550-07D7-4BAC-B3E5-EECC5BC0B719}" type="pres">
      <dgm:prSet presAssocID="{5E85A5D9-D8C5-4CA2-AEB6-398582F49020}" presName="parentText" presStyleLbl="node1" presStyleIdx="1" presStyleCnt="3">
        <dgm:presLayoutVars>
          <dgm:chMax val="0"/>
          <dgm:bulletEnabled val="1"/>
        </dgm:presLayoutVars>
      </dgm:prSet>
      <dgm:spPr/>
    </dgm:pt>
    <dgm:pt modelId="{64D1DBDB-01DA-4AD3-97AB-C98C18EC162A}" type="pres">
      <dgm:prSet presAssocID="{EC8F6C81-EB50-41DE-8AA0-F193C31E1483}" presName="spacer" presStyleCnt="0"/>
      <dgm:spPr/>
    </dgm:pt>
    <dgm:pt modelId="{7D911675-E02A-45FB-A386-EB7488713E75}" type="pres">
      <dgm:prSet presAssocID="{497A4396-B49E-4F2F-86E9-96E87AC70909}" presName="parentText" presStyleLbl="node1" presStyleIdx="2" presStyleCnt="3">
        <dgm:presLayoutVars>
          <dgm:chMax val="0"/>
          <dgm:bulletEnabled val="1"/>
        </dgm:presLayoutVars>
      </dgm:prSet>
      <dgm:spPr/>
    </dgm:pt>
  </dgm:ptLst>
  <dgm:cxnLst>
    <dgm:cxn modelId="{30B6E60E-BF22-4898-89D8-8FC83E458687}" type="presOf" srcId="{497A4396-B49E-4F2F-86E9-96E87AC70909}" destId="{7D911675-E02A-45FB-A386-EB7488713E75}" srcOrd="0" destOrd="0" presId="urn:microsoft.com/office/officeart/2005/8/layout/vList2"/>
    <dgm:cxn modelId="{2D80271A-AD7B-40F5-9BCA-098660C5EFF5}" srcId="{10C17CCF-35D7-449A-A9FF-E458AB662A18}" destId="{91C48BA3-E5B2-4F6B-AA86-D092DEDCEC27}" srcOrd="0" destOrd="0" parTransId="{1F1A98A1-DA32-4480-AAC4-F5719A316291}" sibTransId="{011AA487-283E-4729-AD52-EEAF55193F2E}"/>
    <dgm:cxn modelId="{917F6F4F-CFD8-46E4-A6DF-12E4D4F4037C}" type="presOf" srcId="{91C48BA3-E5B2-4F6B-AA86-D092DEDCEC27}" destId="{6D85A817-CF95-490B-BA31-EC3FF8798CF6}" srcOrd="0" destOrd="0" presId="urn:microsoft.com/office/officeart/2005/8/layout/vList2"/>
    <dgm:cxn modelId="{C459F462-179B-4F51-8378-6B08BC997B9A}" srcId="{10C17CCF-35D7-449A-A9FF-E458AB662A18}" destId="{497A4396-B49E-4F2F-86E9-96E87AC70909}" srcOrd="2" destOrd="0" parTransId="{CA32BB42-17E5-42BA-B5D0-92FC3808CE49}" sibTransId="{9913890C-C224-4A7C-8AF1-EAA3417CACF4}"/>
    <dgm:cxn modelId="{D3DEBB71-2CDD-4CB8-A553-4680E19F7E11}" srcId="{10C17CCF-35D7-449A-A9FF-E458AB662A18}" destId="{5E85A5D9-D8C5-4CA2-AEB6-398582F49020}" srcOrd="1" destOrd="0" parTransId="{C56DB687-0DDF-47AE-8BA5-56DEA8D19D8C}" sibTransId="{EC8F6C81-EB50-41DE-8AA0-F193C31E1483}"/>
    <dgm:cxn modelId="{7848A776-7134-4C80-98C9-3E4E0E7ABDA8}" type="presOf" srcId="{5E85A5D9-D8C5-4CA2-AEB6-398582F49020}" destId="{D0A11550-07D7-4BAC-B3E5-EECC5BC0B719}" srcOrd="0" destOrd="0" presId="urn:microsoft.com/office/officeart/2005/8/layout/vList2"/>
    <dgm:cxn modelId="{D7DB52D1-810A-4D61-B76B-E741BBFE9EC0}" type="presOf" srcId="{10C17CCF-35D7-449A-A9FF-E458AB662A18}" destId="{2BD20D51-2B98-4DE8-991C-4F5C0717882D}" srcOrd="0" destOrd="0" presId="urn:microsoft.com/office/officeart/2005/8/layout/vList2"/>
    <dgm:cxn modelId="{4156B22B-866B-4295-8748-7988982205AF}" type="presParOf" srcId="{2BD20D51-2B98-4DE8-991C-4F5C0717882D}" destId="{6D85A817-CF95-490B-BA31-EC3FF8798CF6}" srcOrd="0" destOrd="0" presId="urn:microsoft.com/office/officeart/2005/8/layout/vList2"/>
    <dgm:cxn modelId="{C2BB7D95-4497-404D-BDEC-F38501977020}" type="presParOf" srcId="{2BD20D51-2B98-4DE8-991C-4F5C0717882D}" destId="{6B14EB11-F8CF-4A31-A9AE-10A7582FA84B}" srcOrd="1" destOrd="0" presId="urn:microsoft.com/office/officeart/2005/8/layout/vList2"/>
    <dgm:cxn modelId="{FE9E1E77-71DE-495B-AC09-B189AB5A36C4}" type="presParOf" srcId="{2BD20D51-2B98-4DE8-991C-4F5C0717882D}" destId="{D0A11550-07D7-4BAC-B3E5-EECC5BC0B719}" srcOrd="2" destOrd="0" presId="urn:microsoft.com/office/officeart/2005/8/layout/vList2"/>
    <dgm:cxn modelId="{701302D0-D3B4-496C-A607-30BCBF27EF08}" type="presParOf" srcId="{2BD20D51-2B98-4DE8-991C-4F5C0717882D}" destId="{64D1DBDB-01DA-4AD3-97AB-C98C18EC162A}" srcOrd="3" destOrd="0" presId="urn:microsoft.com/office/officeart/2005/8/layout/vList2"/>
    <dgm:cxn modelId="{361F9B30-C2F9-41DC-9978-87D4FEEFEA7B}" type="presParOf" srcId="{2BD20D51-2B98-4DE8-991C-4F5C0717882D}" destId="{7D911675-E02A-45FB-A386-EB7488713E7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3DD533-CCF4-42D3-A337-4CE0B492F5C4}" type="doc">
      <dgm:prSet loTypeId="urn:microsoft.com/office/officeart/2005/8/layout/vProcess5" loCatId="process" qsTypeId="urn:microsoft.com/office/officeart/2005/8/quickstyle/simple2" qsCatId="simple" csTypeId="urn:microsoft.com/office/officeart/2005/8/colors/colorful1" csCatId="colorful"/>
      <dgm:spPr/>
      <dgm:t>
        <a:bodyPr/>
        <a:lstStyle/>
        <a:p>
          <a:endParaRPr lang="en-US"/>
        </a:p>
      </dgm:t>
    </dgm:pt>
    <dgm:pt modelId="{1C5F0CD9-3A06-4D3F-AB66-B5819952F021}">
      <dgm:prSet/>
      <dgm:spPr/>
      <dgm:t>
        <a:bodyPr/>
        <a:lstStyle/>
        <a:p>
          <a:r>
            <a:rPr lang="en-US" b="0" i="0" dirty="0"/>
            <a:t>Increased depth and complexity by adding more layers.</a:t>
          </a:r>
          <a:endParaRPr lang="en-US" dirty="0"/>
        </a:p>
      </dgm:t>
    </dgm:pt>
    <dgm:pt modelId="{2BB560FC-D529-4932-8BDC-65489BE65B75}" type="parTrans" cxnId="{43E1E1C1-11F0-4BDA-9197-9E6B83317835}">
      <dgm:prSet/>
      <dgm:spPr/>
      <dgm:t>
        <a:bodyPr/>
        <a:lstStyle/>
        <a:p>
          <a:endParaRPr lang="en-US"/>
        </a:p>
      </dgm:t>
    </dgm:pt>
    <dgm:pt modelId="{658B4DB0-799A-466C-8331-01CED3543355}" type="sibTrans" cxnId="{43E1E1C1-11F0-4BDA-9197-9E6B83317835}">
      <dgm:prSet/>
      <dgm:spPr/>
      <dgm:t>
        <a:bodyPr/>
        <a:lstStyle/>
        <a:p>
          <a:endParaRPr lang="en-US"/>
        </a:p>
      </dgm:t>
    </dgm:pt>
    <dgm:pt modelId="{A396FA59-97FC-44F8-A4AB-AC42EF69D92D}">
      <dgm:prSet/>
      <dgm:spPr/>
      <dgm:t>
        <a:bodyPr/>
        <a:lstStyle/>
        <a:p>
          <a:r>
            <a:rPr lang="en-US" b="0" i="0" dirty="0"/>
            <a:t>Expanded neuron counts in fully connected layers for improved feature representation.</a:t>
          </a:r>
          <a:endParaRPr lang="en-US" dirty="0"/>
        </a:p>
      </dgm:t>
    </dgm:pt>
    <dgm:pt modelId="{5E446266-3A5E-4E3D-B174-09D732BD2B99}" type="parTrans" cxnId="{7EA984ED-4E6D-417C-A7EA-9BE67244B960}">
      <dgm:prSet/>
      <dgm:spPr/>
      <dgm:t>
        <a:bodyPr/>
        <a:lstStyle/>
        <a:p>
          <a:endParaRPr lang="en-US"/>
        </a:p>
      </dgm:t>
    </dgm:pt>
    <dgm:pt modelId="{3E0A7204-0A81-4EE9-9D46-5EC50329F00F}" type="sibTrans" cxnId="{7EA984ED-4E6D-417C-A7EA-9BE67244B960}">
      <dgm:prSet/>
      <dgm:spPr/>
      <dgm:t>
        <a:bodyPr/>
        <a:lstStyle/>
        <a:p>
          <a:endParaRPr lang="en-US"/>
        </a:p>
      </dgm:t>
    </dgm:pt>
    <dgm:pt modelId="{632253C5-E31E-42A4-A2F7-A93E920D9C41}">
      <dgm:prSet/>
      <dgm:spPr/>
      <dgm:t>
        <a:bodyPr/>
        <a:lstStyle/>
        <a:p>
          <a:r>
            <a:rPr lang="en-US" b="0" i="0" dirty="0"/>
            <a:t>Adjusted filter dimensions to capture diverse image features effectively.</a:t>
          </a:r>
          <a:endParaRPr lang="en-US" dirty="0"/>
        </a:p>
      </dgm:t>
    </dgm:pt>
    <dgm:pt modelId="{FF9148FD-BF64-4493-BA1D-BA9A7E098B0D}" type="parTrans" cxnId="{56D0CDD5-0C05-46D0-A12E-A3FC35C927ED}">
      <dgm:prSet/>
      <dgm:spPr/>
      <dgm:t>
        <a:bodyPr/>
        <a:lstStyle/>
        <a:p>
          <a:endParaRPr lang="en-US"/>
        </a:p>
      </dgm:t>
    </dgm:pt>
    <dgm:pt modelId="{34F5E5AA-6C08-4AF6-AFB4-3E3B016945B7}" type="sibTrans" cxnId="{56D0CDD5-0C05-46D0-A12E-A3FC35C927ED}">
      <dgm:prSet/>
      <dgm:spPr/>
      <dgm:t>
        <a:bodyPr/>
        <a:lstStyle/>
        <a:p>
          <a:endParaRPr lang="en-US"/>
        </a:p>
      </dgm:t>
    </dgm:pt>
    <dgm:pt modelId="{502B2A4E-4039-426B-A4A3-91FBEBAF9433}">
      <dgm:prSet/>
      <dgm:spPr/>
      <dgm:t>
        <a:bodyPr/>
        <a:lstStyle/>
        <a:p>
          <a:r>
            <a:rPr lang="en-US" b="0" i="0" dirty="0"/>
            <a:t>Experimented with different activation functions to optimize learning.</a:t>
          </a:r>
          <a:endParaRPr lang="en-US" dirty="0"/>
        </a:p>
      </dgm:t>
    </dgm:pt>
    <dgm:pt modelId="{8F536143-119E-47A7-8D97-D7F174BED071}" type="parTrans" cxnId="{5AAE1347-253E-4917-9435-B445AA34A168}">
      <dgm:prSet/>
      <dgm:spPr/>
      <dgm:t>
        <a:bodyPr/>
        <a:lstStyle/>
        <a:p>
          <a:endParaRPr lang="en-US"/>
        </a:p>
      </dgm:t>
    </dgm:pt>
    <dgm:pt modelId="{4E7D7508-BEB2-40BF-8DC7-B930702E2F79}" type="sibTrans" cxnId="{5AAE1347-253E-4917-9435-B445AA34A168}">
      <dgm:prSet/>
      <dgm:spPr/>
      <dgm:t>
        <a:bodyPr/>
        <a:lstStyle/>
        <a:p>
          <a:endParaRPr lang="en-US"/>
        </a:p>
      </dgm:t>
    </dgm:pt>
    <dgm:pt modelId="{5B18C787-AC5C-4CE0-807B-0780C1F75147}">
      <dgm:prSet/>
      <dgm:spPr/>
      <dgm:t>
        <a:bodyPr/>
        <a:lstStyle/>
        <a:p>
          <a:r>
            <a:rPr lang="en-US" b="0" i="0" dirty="0"/>
            <a:t>Employed regularization techniques like dropout and batch normalization.</a:t>
          </a:r>
          <a:endParaRPr lang="en-US" dirty="0"/>
        </a:p>
      </dgm:t>
    </dgm:pt>
    <dgm:pt modelId="{9F00D35D-4F1C-43D2-9F0B-100C898EB900}" type="parTrans" cxnId="{F68D39D3-B8E0-4C09-AE9A-166346DE71AB}">
      <dgm:prSet/>
      <dgm:spPr/>
      <dgm:t>
        <a:bodyPr/>
        <a:lstStyle/>
        <a:p>
          <a:endParaRPr lang="en-US"/>
        </a:p>
      </dgm:t>
    </dgm:pt>
    <dgm:pt modelId="{59DC4958-1B8E-4406-B0B2-468634B53F57}" type="sibTrans" cxnId="{F68D39D3-B8E0-4C09-AE9A-166346DE71AB}">
      <dgm:prSet/>
      <dgm:spPr/>
      <dgm:t>
        <a:bodyPr/>
        <a:lstStyle/>
        <a:p>
          <a:endParaRPr lang="en-US"/>
        </a:p>
      </dgm:t>
    </dgm:pt>
    <dgm:pt modelId="{A36FFC75-B997-4F61-BCE9-B0C84D67EF05}" type="pres">
      <dgm:prSet presAssocID="{6C3DD533-CCF4-42D3-A337-4CE0B492F5C4}" presName="outerComposite" presStyleCnt="0">
        <dgm:presLayoutVars>
          <dgm:chMax val="5"/>
          <dgm:dir/>
          <dgm:resizeHandles val="exact"/>
        </dgm:presLayoutVars>
      </dgm:prSet>
      <dgm:spPr/>
    </dgm:pt>
    <dgm:pt modelId="{14E02D4B-2F2A-4131-9BA4-EBE0D350D5A8}" type="pres">
      <dgm:prSet presAssocID="{6C3DD533-CCF4-42D3-A337-4CE0B492F5C4}" presName="dummyMaxCanvas" presStyleCnt="0">
        <dgm:presLayoutVars/>
      </dgm:prSet>
      <dgm:spPr/>
    </dgm:pt>
    <dgm:pt modelId="{7345D79A-E419-4445-B197-8F291EE6BCA1}" type="pres">
      <dgm:prSet presAssocID="{6C3DD533-CCF4-42D3-A337-4CE0B492F5C4}" presName="FiveNodes_1" presStyleLbl="node1" presStyleIdx="0" presStyleCnt="5">
        <dgm:presLayoutVars>
          <dgm:bulletEnabled val="1"/>
        </dgm:presLayoutVars>
      </dgm:prSet>
      <dgm:spPr/>
    </dgm:pt>
    <dgm:pt modelId="{B7A2C204-CA77-404F-983B-A9FB9D50C5F6}" type="pres">
      <dgm:prSet presAssocID="{6C3DD533-CCF4-42D3-A337-4CE0B492F5C4}" presName="FiveNodes_2" presStyleLbl="node1" presStyleIdx="1" presStyleCnt="5">
        <dgm:presLayoutVars>
          <dgm:bulletEnabled val="1"/>
        </dgm:presLayoutVars>
      </dgm:prSet>
      <dgm:spPr/>
    </dgm:pt>
    <dgm:pt modelId="{D5BAE3A1-D2AC-4CF6-8545-230ABF892490}" type="pres">
      <dgm:prSet presAssocID="{6C3DD533-CCF4-42D3-A337-4CE0B492F5C4}" presName="FiveNodes_3" presStyleLbl="node1" presStyleIdx="2" presStyleCnt="5">
        <dgm:presLayoutVars>
          <dgm:bulletEnabled val="1"/>
        </dgm:presLayoutVars>
      </dgm:prSet>
      <dgm:spPr/>
    </dgm:pt>
    <dgm:pt modelId="{7B21AD6D-66AA-474D-A1E5-68329B38EF57}" type="pres">
      <dgm:prSet presAssocID="{6C3DD533-CCF4-42D3-A337-4CE0B492F5C4}" presName="FiveNodes_4" presStyleLbl="node1" presStyleIdx="3" presStyleCnt="5">
        <dgm:presLayoutVars>
          <dgm:bulletEnabled val="1"/>
        </dgm:presLayoutVars>
      </dgm:prSet>
      <dgm:spPr/>
    </dgm:pt>
    <dgm:pt modelId="{F1EF11D7-788D-431C-96F7-6F5CD2883BB7}" type="pres">
      <dgm:prSet presAssocID="{6C3DD533-CCF4-42D3-A337-4CE0B492F5C4}" presName="FiveNodes_5" presStyleLbl="node1" presStyleIdx="4" presStyleCnt="5">
        <dgm:presLayoutVars>
          <dgm:bulletEnabled val="1"/>
        </dgm:presLayoutVars>
      </dgm:prSet>
      <dgm:spPr/>
    </dgm:pt>
    <dgm:pt modelId="{6DAA8913-D8C1-4562-8696-52F2021958C6}" type="pres">
      <dgm:prSet presAssocID="{6C3DD533-CCF4-42D3-A337-4CE0B492F5C4}" presName="FiveConn_1-2" presStyleLbl="fgAccFollowNode1" presStyleIdx="0" presStyleCnt="4">
        <dgm:presLayoutVars>
          <dgm:bulletEnabled val="1"/>
        </dgm:presLayoutVars>
      </dgm:prSet>
      <dgm:spPr/>
    </dgm:pt>
    <dgm:pt modelId="{A7B225FC-6AAE-4378-B45C-9FD55E2211A6}" type="pres">
      <dgm:prSet presAssocID="{6C3DD533-CCF4-42D3-A337-4CE0B492F5C4}" presName="FiveConn_2-3" presStyleLbl="fgAccFollowNode1" presStyleIdx="1" presStyleCnt="4">
        <dgm:presLayoutVars>
          <dgm:bulletEnabled val="1"/>
        </dgm:presLayoutVars>
      </dgm:prSet>
      <dgm:spPr/>
    </dgm:pt>
    <dgm:pt modelId="{DD4E87B5-2EA5-43D0-B43C-14F7C61E1D59}" type="pres">
      <dgm:prSet presAssocID="{6C3DD533-CCF4-42D3-A337-4CE0B492F5C4}" presName="FiveConn_3-4" presStyleLbl="fgAccFollowNode1" presStyleIdx="2" presStyleCnt="4">
        <dgm:presLayoutVars>
          <dgm:bulletEnabled val="1"/>
        </dgm:presLayoutVars>
      </dgm:prSet>
      <dgm:spPr/>
    </dgm:pt>
    <dgm:pt modelId="{B97BD36E-ECAB-4FEC-9069-3806C94FE458}" type="pres">
      <dgm:prSet presAssocID="{6C3DD533-CCF4-42D3-A337-4CE0B492F5C4}" presName="FiveConn_4-5" presStyleLbl="fgAccFollowNode1" presStyleIdx="3" presStyleCnt="4">
        <dgm:presLayoutVars>
          <dgm:bulletEnabled val="1"/>
        </dgm:presLayoutVars>
      </dgm:prSet>
      <dgm:spPr/>
    </dgm:pt>
    <dgm:pt modelId="{3E0DFB43-7FCE-4904-B70B-0FBBA99D99BA}" type="pres">
      <dgm:prSet presAssocID="{6C3DD533-CCF4-42D3-A337-4CE0B492F5C4}" presName="FiveNodes_1_text" presStyleLbl="node1" presStyleIdx="4" presStyleCnt="5">
        <dgm:presLayoutVars>
          <dgm:bulletEnabled val="1"/>
        </dgm:presLayoutVars>
      </dgm:prSet>
      <dgm:spPr/>
    </dgm:pt>
    <dgm:pt modelId="{78EE0645-A3FB-44CD-A53E-FE1D2A31C024}" type="pres">
      <dgm:prSet presAssocID="{6C3DD533-CCF4-42D3-A337-4CE0B492F5C4}" presName="FiveNodes_2_text" presStyleLbl="node1" presStyleIdx="4" presStyleCnt="5">
        <dgm:presLayoutVars>
          <dgm:bulletEnabled val="1"/>
        </dgm:presLayoutVars>
      </dgm:prSet>
      <dgm:spPr/>
    </dgm:pt>
    <dgm:pt modelId="{38D7E805-E486-41B6-A662-8EFD135F54AA}" type="pres">
      <dgm:prSet presAssocID="{6C3DD533-CCF4-42D3-A337-4CE0B492F5C4}" presName="FiveNodes_3_text" presStyleLbl="node1" presStyleIdx="4" presStyleCnt="5">
        <dgm:presLayoutVars>
          <dgm:bulletEnabled val="1"/>
        </dgm:presLayoutVars>
      </dgm:prSet>
      <dgm:spPr/>
    </dgm:pt>
    <dgm:pt modelId="{3940E086-B5C0-42DF-A15C-7F962B354D7A}" type="pres">
      <dgm:prSet presAssocID="{6C3DD533-CCF4-42D3-A337-4CE0B492F5C4}" presName="FiveNodes_4_text" presStyleLbl="node1" presStyleIdx="4" presStyleCnt="5">
        <dgm:presLayoutVars>
          <dgm:bulletEnabled val="1"/>
        </dgm:presLayoutVars>
      </dgm:prSet>
      <dgm:spPr/>
    </dgm:pt>
    <dgm:pt modelId="{B7F871E8-9812-42A2-BCD8-90F982F99E6B}" type="pres">
      <dgm:prSet presAssocID="{6C3DD533-CCF4-42D3-A337-4CE0B492F5C4}" presName="FiveNodes_5_text" presStyleLbl="node1" presStyleIdx="4" presStyleCnt="5">
        <dgm:presLayoutVars>
          <dgm:bulletEnabled val="1"/>
        </dgm:presLayoutVars>
      </dgm:prSet>
      <dgm:spPr/>
    </dgm:pt>
  </dgm:ptLst>
  <dgm:cxnLst>
    <dgm:cxn modelId="{1DBF300C-30B2-403B-A42C-4B4267C65E30}" type="presOf" srcId="{5B18C787-AC5C-4CE0-807B-0780C1F75147}" destId="{B7F871E8-9812-42A2-BCD8-90F982F99E6B}" srcOrd="1" destOrd="0" presId="urn:microsoft.com/office/officeart/2005/8/layout/vProcess5"/>
    <dgm:cxn modelId="{441AC718-A07A-4131-B7C2-652E61263B8E}" type="presOf" srcId="{632253C5-E31E-42A4-A2F7-A93E920D9C41}" destId="{D5BAE3A1-D2AC-4CF6-8545-230ABF892490}" srcOrd="0" destOrd="0" presId="urn:microsoft.com/office/officeart/2005/8/layout/vProcess5"/>
    <dgm:cxn modelId="{3FAAC125-4F73-4484-95FC-B31611C1B06A}" type="presOf" srcId="{1C5F0CD9-3A06-4D3F-AB66-B5819952F021}" destId="{7345D79A-E419-4445-B197-8F291EE6BCA1}" srcOrd="0" destOrd="0" presId="urn:microsoft.com/office/officeart/2005/8/layout/vProcess5"/>
    <dgm:cxn modelId="{9E66A836-2183-4910-BDA0-21A3BB2EB585}" type="presOf" srcId="{1C5F0CD9-3A06-4D3F-AB66-B5819952F021}" destId="{3E0DFB43-7FCE-4904-B70B-0FBBA99D99BA}" srcOrd="1" destOrd="0" presId="urn:microsoft.com/office/officeart/2005/8/layout/vProcess5"/>
    <dgm:cxn modelId="{07CBEC3D-4DB0-4B3E-AB59-842C87C6FD76}" type="presOf" srcId="{6C3DD533-CCF4-42D3-A337-4CE0B492F5C4}" destId="{A36FFC75-B997-4F61-BCE9-B0C84D67EF05}" srcOrd="0" destOrd="0" presId="urn:microsoft.com/office/officeart/2005/8/layout/vProcess5"/>
    <dgm:cxn modelId="{5AAE1347-253E-4917-9435-B445AA34A168}" srcId="{6C3DD533-CCF4-42D3-A337-4CE0B492F5C4}" destId="{502B2A4E-4039-426B-A4A3-91FBEBAF9433}" srcOrd="3" destOrd="0" parTransId="{8F536143-119E-47A7-8D97-D7F174BED071}" sibTransId="{4E7D7508-BEB2-40BF-8DC7-B930702E2F79}"/>
    <dgm:cxn modelId="{3D8F454F-C2F3-42B1-9F3C-6CA200233372}" type="presOf" srcId="{4E7D7508-BEB2-40BF-8DC7-B930702E2F79}" destId="{B97BD36E-ECAB-4FEC-9069-3806C94FE458}" srcOrd="0" destOrd="0" presId="urn:microsoft.com/office/officeart/2005/8/layout/vProcess5"/>
    <dgm:cxn modelId="{C66C1E64-B455-4E94-A31E-7B8F1CDBEE9D}" type="presOf" srcId="{5B18C787-AC5C-4CE0-807B-0780C1F75147}" destId="{F1EF11D7-788D-431C-96F7-6F5CD2883BB7}" srcOrd="0" destOrd="0" presId="urn:microsoft.com/office/officeart/2005/8/layout/vProcess5"/>
    <dgm:cxn modelId="{B0C46A6D-0E61-48DE-9C68-96B12E2F6E99}" type="presOf" srcId="{502B2A4E-4039-426B-A4A3-91FBEBAF9433}" destId="{3940E086-B5C0-42DF-A15C-7F962B354D7A}" srcOrd="1" destOrd="0" presId="urn:microsoft.com/office/officeart/2005/8/layout/vProcess5"/>
    <dgm:cxn modelId="{BDC6116E-DD5C-4F46-87AE-9359331404F7}" type="presOf" srcId="{34F5E5AA-6C08-4AF6-AFB4-3E3B016945B7}" destId="{DD4E87B5-2EA5-43D0-B43C-14F7C61E1D59}" srcOrd="0" destOrd="0" presId="urn:microsoft.com/office/officeart/2005/8/layout/vProcess5"/>
    <dgm:cxn modelId="{6C5FF47E-5534-4609-819D-40A70B7CADEC}" type="presOf" srcId="{502B2A4E-4039-426B-A4A3-91FBEBAF9433}" destId="{7B21AD6D-66AA-474D-A1E5-68329B38EF57}" srcOrd="0" destOrd="0" presId="urn:microsoft.com/office/officeart/2005/8/layout/vProcess5"/>
    <dgm:cxn modelId="{7BDE998B-8273-4E42-BA9E-290E7AB10B2D}" type="presOf" srcId="{A396FA59-97FC-44F8-A4AB-AC42EF69D92D}" destId="{B7A2C204-CA77-404F-983B-A9FB9D50C5F6}" srcOrd="0" destOrd="0" presId="urn:microsoft.com/office/officeart/2005/8/layout/vProcess5"/>
    <dgm:cxn modelId="{C58FAD9C-D26B-4763-8707-C9C2C924BDEB}" type="presOf" srcId="{A396FA59-97FC-44F8-A4AB-AC42EF69D92D}" destId="{78EE0645-A3FB-44CD-A53E-FE1D2A31C024}" srcOrd="1" destOrd="0" presId="urn:microsoft.com/office/officeart/2005/8/layout/vProcess5"/>
    <dgm:cxn modelId="{A305F29F-A09C-4665-A2AC-8C05935C6BAC}" type="presOf" srcId="{658B4DB0-799A-466C-8331-01CED3543355}" destId="{6DAA8913-D8C1-4562-8696-52F2021958C6}" srcOrd="0" destOrd="0" presId="urn:microsoft.com/office/officeart/2005/8/layout/vProcess5"/>
    <dgm:cxn modelId="{43E1E1C1-11F0-4BDA-9197-9E6B83317835}" srcId="{6C3DD533-CCF4-42D3-A337-4CE0B492F5C4}" destId="{1C5F0CD9-3A06-4D3F-AB66-B5819952F021}" srcOrd="0" destOrd="0" parTransId="{2BB560FC-D529-4932-8BDC-65489BE65B75}" sibTransId="{658B4DB0-799A-466C-8331-01CED3543355}"/>
    <dgm:cxn modelId="{FDC751C2-D78C-401D-A8AB-9E974A5B74BC}" type="presOf" srcId="{3E0A7204-0A81-4EE9-9D46-5EC50329F00F}" destId="{A7B225FC-6AAE-4378-B45C-9FD55E2211A6}" srcOrd="0" destOrd="0" presId="urn:microsoft.com/office/officeart/2005/8/layout/vProcess5"/>
    <dgm:cxn modelId="{F68D39D3-B8E0-4C09-AE9A-166346DE71AB}" srcId="{6C3DD533-CCF4-42D3-A337-4CE0B492F5C4}" destId="{5B18C787-AC5C-4CE0-807B-0780C1F75147}" srcOrd="4" destOrd="0" parTransId="{9F00D35D-4F1C-43D2-9F0B-100C898EB900}" sibTransId="{59DC4958-1B8E-4406-B0B2-468634B53F57}"/>
    <dgm:cxn modelId="{56D0CDD5-0C05-46D0-A12E-A3FC35C927ED}" srcId="{6C3DD533-CCF4-42D3-A337-4CE0B492F5C4}" destId="{632253C5-E31E-42A4-A2F7-A93E920D9C41}" srcOrd="2" destOrd="0" parTransId="{FF9148FD-BF64-4493-BA1D-BA9A7E098B0D}" sibTransId="{34F5E5AA-6C08-4AF6-AFB4-3E3B016945B7}"/>
    <dgm:cxn modelId="{F8F365E4-AAEC-4D58-BC4A-8C4DFD22BA2C}" type="presOf" srcId="{632253C5-E31E-42A4-A2F7-A93E920D9C41}" destId="{38D7E805-E486-41B6-A662-8EFD135F54AA}" srcOrd="1" destOrd="0" presId="urn:microsoft.com/office/officeart/2005/8/layout/vProcess5"/>
    <dgm:cxn modelId="{7EA984ED-4E6D-417C-A7EA-9BE67244B960}" srcId="{6C3DD533-CCF4-42D3-A337-4CE0B492F5C4}" destId="{A396FA59-97FC-44F8-A4AB-AC42EF69D92D}" srcOrd="1" destOrd="0" parTransId="{5E446266-3A5E-4E3D-B174-09D732BD2B99}" sibTransId="{3E0A7204-0A81-4EE9-9D46-5EC50329F00F}"/>
    <dgm:cxn modelId="{04213DE5-4231-416A-AFF2-13D6BDF4101C}" type="presParOf" srcId="{A36FFC75-B997-4F61-BCE9-B0C84D67EF05}" destId="{14E02D4B-2F2A-4131-9BA4-EBE0D350D5A8}" srcOrd="0" destOrd="0" presId="urn:microsoft.com/office/officeart/2005/8/layout/vProcess5"/>
    <dgm:cxn modelId="{65377DAE-EBE9-4251-9E3B-F1BF0B5A397D}" type="presParOf" srcId="{A36FFC75-B997-4F61-BCE9-B0C84D67EF05}" destId="{7345D79A-E419-4445-B197-8F291EE6BCA1}" srcOrd="1" destOrd="0" presId="urn:microsoft.com/office/officeart/2005/8/layout/vProcess5"/>
    <dgm:cxn modelId="{79C5055A-F2EB-4513-BB6D-E71DF422A1E4}" type="presParOf" srcId="{A36FFC75-B997-4F61-BCE9-B0C84D67EF05}" destId="{B7A2C204-CA77-404F-983B-A9FB9D50C5F6}" srcOrd="2" destOrd="0" presId="urn:microsoft.com/office/officeart/2005/8/layout/vProcess5"/>
    <dgm:cxn modelId="{C8FA036D-B9B8-4CAD-BD3D-A5E912B84F92}" type="presParOf" srcId="{A36FFC75-B997-4F61-BCE9-B0C84D67EF05}" destId="{D5BAE3A1-D2AC-4CF6-8545-230ABF892490}" srcOrd="3" destOrd="0" presId="urn:microsoft.com/office/officeart/2005/8/layout/vProcess5"/>
    <dgm:cxn modelId="{D648890C-1D31-413B-B1FA-AFD631E62865}" type="presParOf" srcId="{A36FFC75-B997-4F61-BCE9-B0C84D67EF05}" destId="{7B21AD6D-66AA-474D-A1E5-68329B38EF57}" srcOrd="4" destOrd="0" presId="urn:microsoft.com/office/officeart/2005/8/layout/vProcess5"/>
    <dgm:cxn modelId="{619B47D5-F319-4909-A51F-5076E98E4923}" type="presParOf" srcId="{A36FFC75-B997-4F61-BCE9-B0C84D67EF05}" destId="{F1EF11D7-788D-431C-96F7-6F5CD2883BB7}" srcOrd="5" destOrd="0" presId="urn:microsoft.com/office/officeart/2005/8/layout/vProcess5"/>
    <dgm:cxn modelId="{63169351-4D4F-411E-B113-686242D85E7F}" type="presParOf" srcId="{A36FFC75-B997-4F61-BCE9-B0C84D67EF05}" destId="{6DAA8913-D8C1-4562-8696-52F2021958C6}" srcOrd="6" destOrd="0" presId="urn:microsoft.com/office/officeart/2005/8/layout/vProcess5"/>
    <dgm:cxn modelId="{0B3C3E73-A45A-47EC-BE2C-254082DFE6C3}" type="presParOf" srcId="{A36FFC75-B997-4F61-BCE9-B0C84D67EF05}" destId="{A7B225FC-6AAE-4378-B45C-9FD55E2211A6}" srcOrd="7" destOrd="0" presId="urn:microsoft.com/office/officeart/2005/8/layout/vProcess5"/>
    <dgm:cxn modelId="{F0A0B0B5-4BF6-4BC2-BBDF-0599445C6F50}" type="presParOf" srcId="{A36FFC75-B997-4F61-BCE9-B0C84D67EF05}" destId="{DD4E87B5-2EA5-43D0-B43C-14F7C61E1D59}" srcOrd="8" destOrd="0" presId="urn:microsoft.com/office/officeart/2005/8/layout/vProcess5"/>
    <dgm:cxn modelId="{BBDD5EA1-0AB6-4876-BA35-65C9B227F96D}" type="presParOf" srcId="{A36FFC75-B997-4F61-BCE9-B0C84D67EF05}" destId="{B97BD36E-ECAB-4FEC-9069-3806C94FE458}" srcOrd="9" destOrd="0" presId="urn:microsoft.com/office/officeart/2005/8/layout/vProcess5"/>
    <dgm:cxn modelId="{EA5856C5-81B9-44A8-A675-4106FB7CC9DA}" type="presParOf" srcId="{A36FFC75-B997-4F61-BCE9-B0C84D67EF05}" destId="{3E0DFB43-7FCE-4904-B70B-0FBBA99D99BA}" srcOrd="10" destOrd="0" presId="urn:microsoft.com/office/officeart/2005/8/layout/vProcess5"/>
    <dgm:cxn modelId="{40E519B8-F871-489A-AF6E-6CCDD91E0C65}" type="presParOf" srcId="{A36FFC75-B997-4F61-BCE9-B0C84D67EF05}" destId="{78EE0645-A3FB-44CD-A53E-FE1D2A31C024}" srcOrd="11" destOrd="0" presId="urn:microsoft.com/office/officeart/2005/8/layout/vProcess5"/>
    <dgm:cxn modelId="{673E77BA-135E-4266-8D27-DDF2D01802C2}" type="presParOf" srcId="{A36FFC75-B997-4F61-BCE9-B0C84D67EF05}" destId="{38D7E805-E486-41B6-A662-8EFD135F54AA}" srcOrd="12" destOrd="0" presId="urn:microsoft.com/office/officeart/2005/8/layout/vProcess5"/>
    <dgm:cxn modelId="{5AAD76F9-B658-4B8E-A934-9DDFE50CBFED}" type="presParOf" srcId="{A36FFC75-B997-4F61-BCE9-B0C84D67EF05}" destId="{3940E086-B5C0-42DF-A15C-7F962B354D7A}" srcOrd="13" destOrd="0" presId="urn:microsoft.com/office/officeart/2005/8/layout/vProcess5"/>
    <dgm:cxn modelId="{A3C8C3E7-56CE-4AB4-84AB-94C6EE51A096}" type="presParOf" srcId="{A36FFC75-B997-4F61-BCE9-B0C84D67EF05}" destId="{B7F871E8-9812-42A2-BCD8-90F982F99E6B}"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BFCDC-6406-4753-8F0E-6A257D4306D8}">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75942-8219-4A00-BCB2-950585571659}">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D9852A-B9B5-4432-8C4A-B8152398AE58}">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622300">
            <a:lnSpc>
              <a:spcPct val="100000"/>
            </a:lnSpc>
            <a:spcBef>
              <a:spcPct val="0"/>
            </a:spcBef>
            <a:spcAft>
              <a:spcPct val="35000"/>
            </a:spcAft>
            <a:buNone/>
          </a:pPr>
          <a:r>
            <a:rPr lang="en-US" sz="1400" b="0" i="0" kern="1200"/>
            <a:t>Music genre classification is important in many applications such as music recommendation systems, content organization, and personalized user experiences. </a:t>
          </a:r>
          <a:endParaRPr lang="en-US" sz="1400" kern="1200"/>
        </a:p>
      </dsp:txBody>
      <dsp:txXfrm>
        <a:off x="1844034" y="682"/>
        <a:ext cx="4401230" cy="1596566"/>
      </dsp:txXfrm>
    </dsp:sp>
    <dsp:sp modelId="{F733C80E-0CFB-4407-8EB1-0F52089ACDD4}">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25C2FC-BF02-4851-8D61-465E5C1D5799}">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3C1CE-5EE9-4017-89B8-686A915C8496}">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622300">
            <a:lnSpc>
              <a:spcPct val="100000"/>
            </a:lnSpc>
            <a:spcBef>
              <a:spcPct val="0"/>
            </a:spcBef>
            <a:spcAft>
              <a:spcPct val="35000"/>
            </a:spcAft>
            <a:buNone/>
          </a:pPr>
          <a:r>
            <a:rPr lang="en-US" sz="1400" b="0" i="0" kern="1200"/>
            <a:t>It becomes possible to automate the process of playlist construction, music streaming recommendations, and personalized content distribution for consumers with varying musical interests by precisely categorizing music into various genres.</a:t>
          </a:r>
          <a:endParaRPr lang="en-US" sz="1400" kern="1200"/>
        </a:p>
      </dsp:txBody>
      <dsp:txXfrm>
        <a:off x="1844034" y="1996390"/>
        <a:ext cx="4401230" cy="1596566"/>
      </dsp:txXfrm>
    </dsp:sp>
    <dsp:sp modelId="{A23ED086-B32B-4DFE-8AD6-832F7D3DC1B3}">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E69A77-029F-4D96-B6AF-29994073E417}">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6A04A4-3C5C-4BD7-BF43-7CB1965AFE1F}">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622300">
            <a:lnSpc>
              <a:spcPct val="100000"/>
            </a:lnSpc>
            <a:spcBef>
              <a:spcPct val="0"/>
            </a:spcBef>
            <a:spcAft>
              <a:spcPct val="35000"/>
            </a:spcAft>
            <a:buNone/>
          </a:pPr>
          <a:r>
            <a:rPr lang="en-US" sz="1400" b="0" i="0" kern="1200"/>
            <a:t>By using appropriate machine learning algorithm, we can successfully classify music genres based on features derived from audio data, allowing for the development of accurate and dependable music genre classification systems.</a:t>
          </a:r>
          <a:endParaRPr lang="en-US" sz="1400" kern="1200"/>
        </a:p>
      </dsp:txBody>
      <dsp:txXfrm>
        <a:off x="1844034" y="3992098"/>
        <a:ext cx="4401230"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5A817-CF95-490B-BA31-EC3FF8798CF6}">
      <dsp:nvSpPr>
        <dsp:cNvPr id="0" name=""/>
        <dsp:cNvSpPr/>
      </dsp:nvSpPr>
      <dsp:spPr>
        <a:xfrm>
          <a:off x="0" y="268935"/>
          <a:ext cx="6245265" cy="15590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KNN</a:t>
          </a:r>
        </a:p>
      </dsp:txBody>
      <dsp:txXfrm>
        <a:off x="76105" y="345040"/>
        <a:ext cx="6093055" cy="1406815"/>
      </dsp:txXfrm>
    </dsp:sp>
    <dsp:sp modelId="{D0A11550-07D7-4BAC-B3E5-EECC5BC0B719}">
      <dsp:nvSpPr>
        <dsp:cNvPr id="0" name=""/>
        <dsp:cNvSpPr/>
      </dsp:nvSpPr>
      <dsp:spPr>
        <a:xfrm>
          <a:off x="0" y="2015161"/>
          <a:ext cx="6245265" cy="155902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CNN</a:t>
          </a:r>
        </a:p>
      </dsp:txBody>
      <dsp:txXfrm>
        <a:off x="76105" y="2091266"/>
        <a:ext cx="6093055" cy="1406815"/>
      </dsp:txXfrm>
    </dsp:sp>
    <dsp:sp modelId="{7D911675-E02A-45FB-A386-EB7488713E75}">
      <dsp:nvSpPr>
        <dsp:cNvPr id="0" name=""/>
        <dsp:cNvSpPr/>
      </dsp:nvSpPr>
      <dsp:spPr>
        <a:xfrm>
          <a:off x="0" y="3761386"/>
          <a:ext cx="6245265" cy="15590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CNN-RNN</a:t>
          </a:r>
        </a:p>
      </dsp:txBody>
      <dsp:txXfrm>
        <a:off x="76105" y="3837491"/>
        <a:ext cx="6093055"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5D79A-E419-4445-B197-8F291EE6BCA1}">
      <dsp:nvSpPr>
        <dsp:cNvPr id="0" name=""/>
        <dsp:cNvSpPr/>
      </dsp:nvSpPr>
      <dsp:spPr>
        <a:xfrm>
          <a:off x="0" y="0"/>
          <a:ext cx="8097012" cy="78324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Increased depth and complexity by adding more layers.</a:t>
          </a:r>
          <a:endParaRPr lang="en-US" sz="2000" kern="1200" dirty="0"/>
        </a:p>
      </dsp:txBody>
      <dsp:txXfrm>
        <a:off x="22940" y="22940"/>
        <a:ext cx="7160195" cy="737360"/>
      </dsp:txXfrm>
    </dsp:sp>
    <dsp:sp modelId="{B7A2C204-CA77-404F-983B-A9FB9D50C5F6}">
      <dsp:nvSpPr>
        <dsp:cNvPr id="0" name=""/>
        <dsp:cNvSpPr/>
      </dsp:nvSpPr>
      <dsp:spPr>
        <a:xfrm>
          <a:off x="604646" y="892024"/>
          <a:ext cx="8097012" cy="78324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Expanded neuron counts in fully connected layers for improved feature representation.</a:t>
          </a:r>
          <a:endParaRPr lang="en-US" sz="2000" kern="1200" dirty="0"/>
        </a:p>
      </dsp:txBody>
      <dsp:txXfrm>
        <a:off x="627586" y="914964"/>
        <a:ext cx="6937378" cy="737360"/>
      </dsp:txXfrm>
    </dsp:sp>
    <dsp:sp modelId="{D5BAE3A1-D2AC-4CF6-8545-230ABF892490}">
      <dsp:nvSpPr>
        <dsp:cNvPr id="0" name=""/>
        <dsp:cNvSpPr/>
      </dsp:nvSpPr>
      <dsp:spPr>
        <a:xfrm>
          <a:off x="1209293" y="1784048"/>
          <a:ext cx="8097012" cy="783240"/>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Adjusted filter dimensions to capture diverse image features effectively.</a:t>
          </a:r>
          <a:endParaRPr lang="en-US" sz="2000" kern="1200" dirty="0"/>
        </a:p>
      </dsp:txBody>
      <dsp:txXfrm>
        <a:off x="1232233" y="1806988"/>
        <a:ext cx="6937378" cy="737360"/>
      </dsp:txXfrm>
    </dsp:sp>
    <dsp:sp modelId="{7B21AD6D-66AA-474D-A1E5-68329B38EF57}">
      <dsp:nvSpPr>
        <dsp:cNvPr id="0" name=""/>
        <dsp:cNvSpPr/>
      </dsp:nvSpPr>
      <dsp:spPr>
        <a:xfrm>
          <a:off x="1813940" y="2676072"/>
          <a:ext cx="8097012" cy="78324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Experimented with different activation functions to optimize learning.</a:t>
          </a:r>
          <a:endParaRPr lang="en-US" sz="2000" kern="1200" dirty="0"/>
        </a:p>
      </dsp:txBody>
      <dsp:txXfrm>
        <a:off x="1836880" y="2699012"/>
        <a:ext cx="6937378" cy="737360"/>
      </dsp:txXfrm>
    </dsp:sp>
    <dsp:sp modelId="{F1EF11D7-788D-431C-96F7-6F5CD2883BB7}">
      <dsp:nvSpPr>
        <dsp:cNvPr id="0" name=""/>
        <dsp:cNvSpPr/>
      </dsp:nvSpPr>
      <dsp:spPr>
        <a:xfrm>
          <a:off x="2418587" y="3568097"/>
          <a:ext cx="8097012" cy="78324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Employed regularization techniques like dropout and batch normalization.</a:t>
          </a:r>
          <a:endParaRPr lang="en-US" sz="2000" kern="1200" dirty="0"/>
        </a:p>
      </dsp:txBody>
      <dsp:txXfrm>
        <a:off x="2441527" y="3591037"/>
        <a:ext cx="6937378" cy="737360"/>
      </dsp:txXfrm>
    </dsp:sp>
    <dsp:sp modelId="{6DAA8913-D8C1-4562-8696-52F2021958C6}">
      <dsp:nvSpPr>
        <dsp:cNvPr id="0" name=""/>
        <dsp:cNvSpPr/>
      </dsp:nvSpPr>
      <dsp:spPr>
        <a:xfrm>
          <a:off x="7587905" y="572200"/>
          <a:ext cx="509106" cy="50910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702454" y="572200"/>
        <a:ext cx="280008" cy="383102"/>
      </dsp:txXfrm>
    </dsp:sp>
    <dsp:sp modelId="{A7B225FC-6AAE-4378-B45C-9FD55E2211A6}">
      <dsp:nvSpPr>
        <dsp:cNvPr id="0" name=""/>
        <dsp:cNvSpPr/>
      </dsp:nvSpPr>
      <dsp:spPr>
        <a:xfrm>
          <a:off x="8192552" y="1464225"/>
          <a:ext cx="509106" cy="50910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307101" y="1464225"/>
        <a:ext cx="280008" cy="383102"/>
      </dsp:txXfrm>
    </dsp:sp>
    <dsp:sp modelId="{DD4E87B5-2EA5-43D0-B43C-14F7C61E1D59}">
      <dsp:nvSpPr>
        <dsp:cNvPr id="0" name=""/>
        <dsp:cNvSpPr/>
      </dsp:nvSpPr>
      <dsp:spPr>
        <a:xfrm>
          <a:off x="8797199" y="2343195"/>
          <a:ext cx="509106" cy="50910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911748" y="2343195"/>
        <a:ext cx="280008" cy="383102"/>
      </dsp:txXfrm>
    </dsp:sp>
    <dsp:sp modelId="{B97BD36E-ECAB-4FEC-9069-3806C94FE458}">
      <dsp:nvSpPr>
        <dsp:cNvPr id="0" name=""/>
        <dsp:cNvSpPr/>
      </dsp:nvSpPr>
      <dsp:spPr>
        <a:xfrm>
          <a:off x="9401846" y="3243922"/>
          <a:ext cx="509106" cy="50910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516395" y="3243922"/>
        <a:ext cx="280008" cy="3831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B854-33AD-37BD-2180-DEFD13476A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83D4CE-49E2-18F2-A700-D63C63AC9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DEF12E-33A9-C428-FBFF-4EAB66FF2C71}"/>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5" name="Footer Placeholder 4">
            <a:extLst>
              <a:ext uri="{FF2B5EF4-FFF2-40B4-BE49-F238E27FC236}">
                <a16:creationId xmlns:a16="http://schemas.microsoft.com/office/drawing/2014/main" id="{850CA429-8E3B-91AF-C48D-96620ACA88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509BC-530F-0236-C00F-A9469FC882BE}"/>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289089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A6E0-C8D0-CF7A-DB34-E7F61EA4F5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BE18D6-D12B-613C-98FC-A75D20B5C8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36137-D4F1-C62A-E2A1-13FB0CF9B64E}"/>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5" name="Footer Placeholder 4">
            <a:extLst>
              <a:ext uri="{FF2B5EF4-FFF2-40B4-BE49-F238E27FC236}">
                <a16:creationId xmlns:a16="http://schemas.microsoft.com/office/drawing/2014/main" id="{4896C24B-4873-AFA7-920B-14F4A2F79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BBEC9-014D-1573-F7C8-6ADB26BBF496}"/>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889590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A47659-19F1-5383-D4A6-5035B79A3E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3C4E3E-1077-367B-785D-655F1CDEE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E1C59-DAA5-65A0-247D-8E97DA18174D}"/>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5" name="Footer Placeholder 4">
            <a:extLst>
              <a:ext uri="{FF2B5EF4-FFF2-40B4-BE49-F238E27FC236}">
                <a16:creationId xmlns:a16="http://schemas.microsoft.com/office/drawing/2014/main" id="{ECC2F906-2344-E811-4020-5E9A58095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150C0-B3A7-1F7D-D490-F12188484634}"/>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3942882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25D9-5E87-24EC-52F9-BFC2302E30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4694B-FD44-8618-3B0E-59F7C52416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C51DD-EE95-3555-918D-8EE1BDBBF200}"/>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5" name="Footer Placeholder 4">
            <a:extLst>
              <a:ext uri="{FF2B5EF4-FFF2-40B4-BE49-F238E27FC236}">
                <a16:creationId xmlns:a16="http://schemas.microsoft.com/office/drawing/2014/main" id="{52DE7B53-C47A-592C-517F-8273DDD37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27E32-AAF6-9B49-0E1A-6B23097948A9}"/>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043036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CFC5-F69B-759A-0257-BCC246713A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5B3996-3D7F-CA1F-FF7B-FE2E91EB75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AE3C6A-FD98-5C67-C22A-E7347CB6C436}"/>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5" name="Footer Placeholder 4">
            <a:extLst>
              <a:ext uri="{FF2B5EF4-FFF2-40B4-BE49-F238E27FC236}">
                <a16:creationId xmlns:a16="http://schemas.microsoft.com/office/drawing/2014/main" id="{B007FBAE-906A-8E98-BBBF-572A64D37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F2264-22D1-FFB2-1FEE-36E6B658EAF7}"/>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375547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D1DA-FF4E-F44A-E7C8-85ECE821DC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6A05FE-CDEF-D680-042B-356275643E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30B418-5A8D-98DC-9DF8-9268CFA478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99B6C-1F3C-1294-5B4B-B7BB34B54976}"/>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6" name="Footer Placeholder 5">
            <a:extLst>
              <a:ext uri="{FF2B5EF4-FFF2-40B4-BE49-F238E27FC236}">
                <a16:creationId xmlns:a16="http://schemas.microsoft.com/office/drawing/2014/main" id="{E96ED0AD-6527-3581-C2DC-42BB7F78E2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A4545-D965-CA26-78F5-2F9DB013ED73}"/>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26998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2EC8-6399-D97B-E1E1-22DEC0A9FD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62E72-7980-1C51-0C08-B8D869738D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6F6936-F23D-2758-0BE9-133C71F880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51D859-95D3-01FC-5D6F-F260039588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9ACC80-7D28-8D20-2B4F-DD9983EB55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23D7E7-DC65-AFB0-54A0-93AFFD669E7B}"/>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8" name="Footer Placeholder 7">
            <a:extLst>
              <a:ext uri="{FF2B5EF4-FFF2-40B4-BE49-F238E27FC236}">
                <a16:creationId xmlns:a16="http://schemas.microsoft.com/office/drawing/2014/main" id="{CBE255DF-FA13-BEDA-B89E-B373FC4F0E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15200A-DC82-BAF9-E0F9-F0A1563457C1}"/>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3705689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32231-02C3-0B04-24CD-E50D7B62CD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6035B4-5CC1-F1F0-323F-142B565E5430}"/>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4" name="Footer Placeholder 3">
            <a:extLst>
              <a:ext uri="{FF2B5EF4-FFF2-40B4-BE49-F238E27FC236}">
                <a16:creationId xmlns:a16="http://schemas.microsoft.com/office/drawing/2014/main" id="{CDB85BC5-4907-D67E-DDCB-8F71B52276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72DF78-BACB-C250-8035-413EABE55870}"/>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72954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D62C8-E3A9-79D4-2F1B-9694583B8AC5}"/>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3" name="Footer Placeholder 2">
            <a:extLst>
              <a:ext uri="{FF2B5EF4-FFF2-40B4-BE49-F238E27FC236}">
                <a16:creationId xmlns:a16="http://schemas.microsoft.com/office/drawing/2014/main" id="{BB37A40C-7472-8ABF-7FDD-8155DDA2D9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CBC5BE-BF9D-7C21-31D1-2150EFF57FC6}"/>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621620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E56D-5147-06D6-6902-B1211A1892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49959D-A6C8-5BAB-8125-DC442F506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7C47D-0EEB-1BFD-ACE8-273F59455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FA7E8-2FE4-2B53-1D03-B3BFA357CE50}"/>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6" name="Footer Placeholder 5">
            <a:extLst>
              <a:ext uri="{FF2B5EF4-FFF2-40B4-BE49-F238E27FC236}">
                <a16:creationId xmlns:a16="http://schemas.microsoft.com/office/drawing/2014/main" id="{84C3A271-D458-1869-7D7B-DDE14F6E1F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15D622-71BC-02F3-8D00-FA3C73FB6360}"/>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522492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A349-8207-70B7-C101-B8880ED37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20A0E1-AE16-4CCB-C6A9-CFAC9BF625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E72891-0020-6189-CF51-E411AFAEE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0A3369-3A1F-26DA-FFA2-6E183DC49A7F}"/>
              </a:ext>
            </a:extLst>
          </p:cNvPr>
          <p:cNvSpPr>
            <a:spLocks noGrp="1"/>
          </p:cNvSpPr>
          <p:nvPr>
            <p:ph type="dt" sz="half" idx="10"/>
          </p:nvPr>
        </p:nvSpPr>
        <p:spPr/>
        <p:txBody>
          <a:bodyPr/>
          <a:lstStyle/>
          <a:p>
            <a:fld id="{239E9B81-C5EF-F14A-9936-BFF49C0D8A03}" type="datetimeFigureOut">
              <a:rPr lang="en-US" smtClean="0"/>
              <a:t>12/12/23</a:t>
            </a:fld>
            <a:endParaRPr lang="en-US"/>
          </a:p>
        </p:txBody>
      </p:sp>
      <p:sp>
        <p:nvSpPr>
          <p:cNvPr id="6" name="Footer Placeholder 5">
            <a:extLst>
              <a:ext uri="{FF2B5EF4-FFF2-40B4-BE49-F238E27FC236}">
                <a16:creationId xmlns:a16="http://schemas.microsoft.com/office/drawing/2014/main" id="{0E11E94A-7D8D-2601-696D-BD568A512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4BCB3D-ED6D-A85B-0D4F-1B1B1E7C8A90}"/>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294396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56FAC4-852D-3F62-FF94-4173F2496E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5A69EA-3EC6-4F2E-0970-CC7D6236DA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A079D-67F2-375B-EBB3-96DB56B7C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E9B81-C5EF-F14A-9936-BFF49C0D8A03}" type="datetimeFigureOut">
              <a:rPr lang="en-US" smtClean="0"/>
              <a:t>12/12/23</a:t>
            </a:fld>
            <a:endParaRPr lang="en-US"/>
          </a:p>
        </p:txBody>
      </p:sp>
      <p:sp>
        <p:nvSpPr>
          <p:cNvPr id="5" name="Footer Placeholder 4">
            <a:extLst>
              <a:ext uri="{FF2B5EF4-FFF2-40B4-BE49-F238E27FC236}">
                <a16:creationId xmlns:a16="http://schemas.microsoft.com/office/drawing/2014/main" id="{608524DD-F0FA-AE8D-EF45-75D6D9B051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67439-1444-CDF0-E9A9-DFA1902B77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C9490-EE8A-254C-86C6-C0F9070FC0E9}" type="slidenum">
              <a:rPr lang="en-US" smtClean="0"/>
              <a:t>‹#›</a:t>
            </a:fld>
            <a:endParaRPr lang="en-US"/>
          </a:p>
        </p:txBody>
      </p:sp>
    </p:spTree>
    <p:extLst>
      <p:ext uri="{BB962C8B-B14F-4D97-AF65-F5344CB8AC3E}">
        <p14:creationId xmlns:p14="http://schemas.microsoft.com/office/powerpoint/2010/main" val="374159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avyasree_soma@student.uml.edu" TargetMode="External"/><Relationship Id="rId7" Type="http://schemas.openxmlformats.org/officeDocument/2006/relationships/hyperlink" Target="mailto:Anurag_kalapala@student.uml.edu"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mailto:fnu_udithlakshminarayan@student.uml.edu" TargetMode="External"/><Relationship Id="rId5" Type="http://schemas.openxmlformats.org/officeDocument/2006/relationships/hyperlink" Target="mailto:arunkumar_coimbatoredada@student.uml.edu" TargetMode="External"/><Relationship Id="rId4" Type="http://schemas.openxmlformats.org/officeDocument/2006/relationships/hyperlink" Target="mailto:Vagdevi_Nandimandalam@student.uml.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andradaolteanu/gtzan-dataset-music-genre-classific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7E7452-A4BB-67E0-5258-E132B8913883}"/>
              </a:ext>
            </a:extLst>
          </p:cNvPr>
          <p:cNvSpPr>
            <a:spLocks noGrp="1"/>
          </p:cNvSpPr>
          <p:nvPr>
            <p:ph type="ctrTitle"/>
          </p:nvPr>
        </p:nvSpPr>
        <p:spPr>
          <a:xfrm>
            <a:off x="5297762" y="329184"/>
            <a:ext cx="6251110" cy="1783080"/>
          </a:xfrm>
        </p:spPr>
        <p:txBody>
          <a:bodyPr vert="horz" lIns="91440" tIns="45720" rIns="91440" bIns="45720" rtlCol="0" anchor="b">
            <a:normAutofit/>
          </a:bodyPr>
          <a:lstStyle/>
          <a:p>
            <a:pPr algn="l"/>
            <a:r>
              <a:rPr lang="en-US" sz="5400" b="1" dirty="0"/>
              <a:t>Music Genre Classification</a:t>
            </a:r>
          </a:p>
        </p:txBody>
      </p:sp>
      <p:pic>
        <p:nvPicPr>
          <p:cNvPr id="5" name="Picture 4" descr="Top view of maracas, organ, guitar, and drum sticks on a wooden surface">
            <a:extLst>
              <a:ext uri="{FF2B5EF4-FFF2-40B4-BE49-F238E27FC236}">
                <a16:creationId xmlns:a16="http://schemas.microsoft.com/office/drawing/2014/main" id="{9F1CE09A-9E5A-258E-5F48-2471EBD45CE0}"/>
              </a:ext>
            </a:extLst>
          </p:cNvPr>
          <p:cNvPicPr>
            <a:picLocks noChangeAspect="1"/>
          </p:cNvPicPr>
          <p:nvPr/>
        </p:nvPicPr>
        <p:blipFill rotWithShape="1">
          <a:blip r:embed="rId2"/>
          <a:srcRect l="13489" r="4117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B6BAFA1-4322-BD28-80F7-9B8FD485E9CE}"/>
              </a:ext>
            </a:extLst>
          </p:cNvPr>
          <p:cNvSpPr>
            <a:spLocks noGrp="1"/>
          </p:cNvSpPr>
          <p:nvPr>
            <p:ph type="subTitle" idx="1"/>
          </p:nvPr>
        </p:nvSpPr>
        <p:spPr>
          <a:xfrm>
            <a:off x="5297762" y="2706624"/>
            <a:ext cx="6251110" cy="3483864"/>
          </a:xfrm>
        </p:spPr>
        <p:txBody>
          <a:bodyPr vert="horz" lIns="91440" tIns="45720" rIns="91440" bIns="45720" rtlCol="0">
            <a:normAutofit/>
          </a:bodyPr>
          <a:lstStyle/>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a:sym typeface="Times New Roman"/>
              </a:rPr>
              <a:t>Kavya Sree Soma- </a:t>
            </a:r>
            <a:r>
              <a:rPr lang="en-US" sz="2000" b="0" i="0" u="sng" strike="noStrike" cap="none" dirty="0">
                <a:sym typeface="Times New Roman"/>
                <a:hlinkClick r:id="rId3"/>
              </a:rPr>
              <a:t>kavyasree_soma@student.uml.edu</a:t>
            </a:r>
            <a:endParaRPr lang="en-US" sz="2000" b="0" i="0" u="none" strike="noStrike" cap="none" dirty="0">
              <a:sym typeface="Times New Roman"/>
            </a:endParaRPr>
          </a:p>
          <a:p>
            <a:pPr marL="0" marR="0" lvl="0" indent="-228600" algn="l">
              <a:spcBef>
                <a:spcPts val="0"/>
              </a:spcBef>
              <a:spcAft>
                <a:spcPts val="0"/>
              </a:spcAft>
              <a:buClr>
                <a:srgbClr val="000000"/>
              </a:buClr>
              <a:buSzPts val="1800"/>
              <a:buFont typeface="Arial" panose="020B0604020202020204" pitchFamily="34" charset="0"/>
              <a:buChar char="•"/>
            </a:pP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err="1">
                <a:sym typeface="Times New Roman"/>
              </a:rPr>
              <a:t>Vagdevi</a:t>
            </a:r>
            <a:r>
              <a:rPr lang="en-US" sz="2000" b="0" i="0" u="none" strike="noStrike" cap="none" dirty="0">
                <a:sym typeface="Times New Roman"/>
              </a:rPr>
              <a:t> </a:t>
            </a:r>
            <a:r>
              <a:rPr lang="en-US" sz="2000" b="0" i="0" u="none" strike="noStrike" cap="none" dirty="0" err="1">
                <a:sym typeface="Times New Roman"/>
              </a:rPr>
              <a:t>Nandimandalam</a:t>
            </a:r>
            <a:r>
              <a:rPr lang="en-US" sz="2000" b="0" i="0" u="none" strike="noStrike" cap="none" dirty="0">
                <a:sym typeface="Times New Roman"/>
              </a:rPr>
              <a:t>- </a:t>
            </a:r>
            <a:r>
              <a:rPr lang="en-US" sz="2000" b="0" i="0" u="sng" strike="noStrike" cap="none" dirty="0">
                <a:sym typeface="Times New Roman"/>
                <a:hlinkClick r:id="rId4"/>
              </a:rPr>
              <a:t>Vagdevi_Nandimandalam@student.uml.edu</a:t>
            </a: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a:sym typeface="Times New Roman"/>
              </a:rPr>
              <a:t>Arun Kumar Coimbatore Dada- </a:t>
            </a:r>
            <a:r>
              <a:rPr lang="en-US" sz="2000" b="0" i="0" u="sng" strike="noStrike" cap="none" dirty="0">
                <a:sym typeface="Times New Roman"/>
                <a:hlinkClick r:id="rId5"/>
              </a:rPr>
              <a:t>arunkumar_coimbatoredada@student.uml.edu</a:t>
            </a: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err="1">
                <a:sym typeface="Times New Roman"/>
              </a:rPr>
              <a:t>Udith</a:t>
            </a:r>
            <a:r>
              <a:rPr lang="en-US" sz="2000" b="0" i="0" u="none" strike="noStrike" cap="none" dirty="0">
                <a:sym typeface="Times New Roman"/>
              </a:rPr>
              <a:t> Lakshmi Narayan- </a:t>
            </a:r>
            <a:r>
              <a:rPr lang="en-US" sz="2000" b="0" i="0" u="sng" strike="noStrike" cap="none" dirty="0">
                <a:sym typeface="Times New Roman"/>
                <a:hlinkClick r:id="rId6"/>
              </a:rPr>
              <a:t>fnu_udithlakshminarayan@student.uml.edu</a:t>
            </a: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a:sym typeface="Times New Roman"/>
              </a:rPr>
              <a:t>Anurag </a:t>
            </a:r>
            <a:r>
              <a:rPr lang="en-US" sz="2000" b="0" i="0" u="none" strike="noStrike" cap="none" dirty="0" err="1">
                <a:sym typeface="Times New Roman"/>
              </a:rPr>
              <a:t>kalapala</a:t>
            </a:r>
            <a:r>
              <a:rPr lang="en-US" sz="2000" b="0" i="0" u="none" strike="noStrike" cap="none" dirty="0">
                <a:sym typeface="Times New Roman"/>
              </a:rPr>
              <a:t>- </a:t>
            </a:r>
            <a:r>
              <a:rPr lang="en-US" sz="2000" b="0" i="0" u="sng" strike="noStrike" cap="none" dirty="0">
                <a:sym typeface="Times New Roman"/>
                <a:hlinkClick r:id="rId7"/>
              </a:rPr>
              <a:t>Anurag_kalapala@student.uml.edu</a:t>
            </a:r>
            <a:endParaRPr lang="en-US" sz="2000" b="0" i="0" u="none" strike="noStrike" cap="none" dirty="0">
              <a:sym typeface="Times New Roman"/>
            </a:endParaRP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045662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DC507-8312-F217-19C7-B89823AC1321}"/>
              </a:ext>
            </a:extLst>
          </p:cNvPr>
          <p:cNvSpPr>
            <a:spLocks noGrp="1"/>
          </p:cNvSpPr>
          <p:nvPr>
            <p:ph type="title"/>
          </p:nvPr>
        </p:nvSpPr>
        <p:spPr>
          <a:xfrm>
            <a:off x="630936" y="640080"/>
            <a:ext cx="4818888" cy="1481328"/>
          </a:xfrm>
        </p:spPr>
        <p:txBody>
          <a:bodyPr anchor="b">
            <a:normAutofit/>
          </a:bodyPr>
          <a:lstStyle/>
          <a:p>
            <a:r>
              <a:rPr lang="en-US" b="1" dirty="0">
                <a:ea typeface="Times New Roman"/>
                <a:cs typeface="Times New Roman"/>
                <a:sym typeface="Times New Roman"/>
              </a:rPr>
              <a:t>DATA FORMATING</a:t>
            </a:r>
            <a:endParaRPr lang="en-US" dirty="0"/>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823A26C-567D-4001-80F3-ADA6A0B5D0C8}"/>
              </a:ext>
            </a:extLst>
          </p:cNvPr>
          <p:cNvSpPr>
            <a:spLocks noGrp="1"/>
          </p:cNvSpPr>
          <p:nvPr>
            <p:ph idx="1"/>
          </p:nvPr>
        </p:nvSpPr>
        <p:spPr>
          <a:xfrm>
            <a:off x="630936" y="2660904"/>
            <a:ext cx="4818888" cy="3547872"/>
          </a:xfrm>
        </p:spPr>
        <p:txBody>
          <a:bodyPr anchor="t">
            <a:normAutofit/>
          </a:bodyPr>
          <a:lstStyle/>
          <a:p>
            <a:pPr marL="0" indent="0">
              <a:buNone/>
            </a:pPr>
            <a:r>
              <a:rPr lang="en-US" sz="2200" dirty="0">
                <a:latin typeface="Times New Roman"/>
                <a:ea typeface="Times New Roman"/>
                <a:cs typeface="Times New Roman"/>
                <a:sym typeface="Times New Roman"/>
              </a:rPr>
              <a:t>Here</a:t>
            </a:r>
            <a:r>
              <a:rPr lang="en-US" sz="2200" b="0" i="0" u="none" strike="noStrike" cap="none" dirty="0">
                <a:latin typeface="Times New Roman"/>
                <a:ea typeface="Times New Roman"/>
                <a:cs typeface="Times New Roman"/>
                <a:sym typeface="Times New Roman"/>
              </a:rPr>
              <a:t> are some examples of the spectrograms in each genre for each dataset.</a:t>
            </a:r>
          </a:p>
          <a:p>
            <a:endParaRPr lang="en-US" sz="2200" dirty="0"/>
          </a:p>
        </p:txBody>
      </p:sp>
      <p:pic>
        <p:nvPicPr>
          <p:cNvPr id="4" name="Google Shape;163;p23" descr="A screenshot of a computer&#10;&#10;Description automatically generated">
            <a:extLst>
              <a:ext uri="{FF2B5EF4-FFF2-40B4-BE49-F238E27FC236}">
                <a16:creationId xmlns:a16="http://schemas.microsoft.com/office/drawing/2014/main" id="{6EA53EF7-BDB3-388E-1A15-251F4B11978E}"/>
              </a:ext>
            </a:extLst>
          </p:cNvPr>
          <p:cNvPicPr preferRelativeResize="0">
            <a:picLocks/>
          </p:cNvPicPr>
          <p:nvPr/>
        </p:nvPicPr>
        <p:blipFill rotWithShape="1">
          <a:blip r:embed="rId2"/>
          <a:stretch/>
        </p:blipFill>
        <p:spPr>
          <a:xfrm>
            <a:off x="6099048" y="1804957"/>
            <a:ext cx="5458968" cy="3248086"/>
          </a:xfrm>
          <a:prstGeom prst="rect">
            <a:avLst/>
          </a:prstGeom>
          <a:noFill/>
        </p:spPr>
      </p:pic>
    </p:spTree>
    <p:extLst>
      <p:ext uri="{BB962C8B-B14F-4D97-AF65-F5344CB8AC3E}">
        <p14:creationId xmlns:p14="http://schemas.microsoft.com/office/powerpoint/2010/main" val="1661567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7B69796-E1D9-44D1-7B07-E3AC4E723370}"/>
              </a:ext>
            </a:extLst>
          </p:cNvPr>
          <p:cNvSpPr>
            <a:spLocks noGrp="1"/>
          </p:cNvSpPr>
          <p:nvPr>
            <p:ph type="title"/>
          </p:nvPr>
        </p:nvSpPr>
        <p:spPr>
          <a:xfrm>
            <a:off x="479394" y="1070800"/>
            <a:ext cx="3939688" cy="5583126"/>
          </a:xfrm>
        </p:spPr>
        <p:txBody>
          <a:bodyPr>
            <a:normAutofit/>
          </a:bodyPr>
          <a:lstStyle/>
          <a:p>
            <a:pPr algn="r"/>
            <a:r>
              <a:rPr lang="en-US" b="1" dirty="0"/>
              <a:t>Methodologies Used</a:t>
            </a:r>
          </a:p>
        </p:txBody>
      </p:sp>
      <p:cxnSp>
        <p:nvCxnSpPr>
          <p:cNvPr id="26" name="Straight Connector 2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2BF820E-DF67-D57F-75B1-2D2837ACFD12}"/>
              </a:ext>
            </a:extLst>
          </p:cNvPr>
          <p:cNvGraphicFramePr>
            <a:graphicFrameLocks noGrp="1"/>
          </p:cNvGraphicFramePr>
          <p:nvPr>
            <p:ph idx="1"/>
            <p:extLst>
              <p:ext uri="{D42A27DB-BD31-4B8C-83A1-F6EECF244321}">
                <p14:modId xmlns:p14="http://schemas.microsoft.com/office/powerpoint/2010/main" val="387835051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546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180B37-7157-A599-B03F-A332C678BB89}"/>
              </a:ext>
            </a:extLst>
          </p:cNvPr>
          <p:cNvSpPr>
            <a:spLocks noGrp="1"/>
          </p:cNvSpPr>
          <p:nvPr>
            <p:ph type="title"/>
          </p:nvPr>
        </p:nvSpPr>
        <p:spPr>
          <a:xfrm>
            <a:off x="1051560" y="586822"/>
            <a:ext cx="3657600" cy="1645920"/>
          </a:xfrm>
        </p:spPr>
        <p:txBody>
          <a:bodyPr>
            <a:normAutofit/>
          </a:bodyPr>
          <a:lstStyle/>
          <a:p>
            <a:r>
              <a:rPr lang="en-US" b="1" dirty="0"/>
              <a:t>KNN</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05E22617-3E8F-4BB1-7FDC-3815BECA6F41}"/>
              </a:ext>
            </a:extLst>
          </p:cNvPr>
          <p:cNvSpPr>
            <a:spLocks noGrp="1"/>
          </p:cNvSpPr>
          <p:nvPr>
            <p:ph idx="1"/>
          </p:nvPr>
        </p:nvSpPr>
        <p:spPr>
          <a:xfrm>
            <a:off x="5250106" y="586822"/>
            <a:ext cx="6106742" cy="1645920"/>
          </a:xfrm>
        </p:spPr>
        <p:txBody>
          <a:bodyPr anchor="ctr">
            <a:normAutofit/>
          </a:bodyPr>
          <a:lstStyle/>
          <a:p>
            <a:pPr marL="0" indent="0">
              <a:buNone/>
            </a:pPr>
            <a:r>
              <a:rPr lang="en-US" sz="1800" dirty="0"/>
              <a:t>Comparing the classification report for KNN Mean features and Split Features</a:t>
            </a:r>
          </a:p>
        </p:txBody>
      </p:sp>
      <p:pic>
        <p:nvPicPr>
          <p:cNvPr id="4" name="Content Placeholder 3">
            <a:extLst>
              <a:ext uri="{FF2B5EF4-FFF2-40B4-BE49-F238E27FC236}">
                <a16:creationId xmlns:a16="http://schemas.microsoft.com/office/drawing/2014/main" id="{1C824B3F-4E35-609B-D4C1-92632E859F38}"/>
              </a:ext>
            </a:extLst>
          </p:cNvPr>
          <p:cNvPicPr>
            <a:picLocks noChangeAspect="1"/>
          </p:cNvPicPr>
          <p:nvPr/>
        </p:nvPicPr>
        <p:blipFill>
          <a:blip r:embed="rId2"/>
          <a:stretch>
            <a:fillRect/>
          </a:stretch>
        </p:blipFill>
        <p:spPr>
          <a:xfrm>
            <a:off x="557783" y="2737802"/>
            <a:ext cx="5481509" cy="3467054"/>
          </a:xfrm>
          <a:prstGeom prst="rect">
            <a:avLst/>
          </a:prstGeom>
        </p:spPr>
      </p:pic>
      <p:pic>
        <p:nvPicPr>
          <p:cNvPr id="5" name="Picture 4">
            <a:extLst>
              <a:ext uri="{FF2B5EF4-FFF2-40B4-BE49-F238E27FC236}">
                <a16:creationId xmlns:a16="http://schemas.microsoft.com/office/drawing/2014/main" id="{CBCE6FF7-C6F5-0754-F478-5EC776A94830}"/>
              </a:ext>
            </a:extLst>
          </p:cNvPr>
          <p:cNvPicPr>
            <a:picLocks noChangeAspect="1"/>
          </p:cNvPicPr>
          <p:nvPr/>
        </p:nvPicPr>
        <p:blipFill>
          <a:blip r:embed="rId3"/>
          <a:stretch>
            <a:fillRect/>
          </a:stretch>
        </p:blipFill>
        <p:spPr>
          <a:xfrm>
            <a:off x="6198781" y="3131982"/>
            <a:ext cx="5523082" cy="2678693"/>
          </a:xfrm>
          <a:prstGeom prst="rect">
            <a:avLst/>
          </a:prstGeom>
        </p:spPr>
      </p:pic>
    </p:spTree>
    <p:extLst>
      <p:ext uri="{BB962C8B-B14F-4D97-AF65-F5344CB8AC3E}">
        <p14:creationId xmlns:p14="http://schemas.microsoft.com/office/powerpoint/2010/main" val="232320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E9942D-AFDA-AE27-1088-CC0FE966DB52}"/>
              </a:ext>
            </a:extLst>
          </p:cNvPr>
          <p:cNvSpPr>
            <a:spLocks noGrp="1"/>
          </p:cNvSpPr>
          <p:nvPr>
            <p:ph type="title"/>
          </p:nvPr>
        </p:nvSpPr>
        <p:spPr>
          <a:xfrm>
            <a:off x="863267" y="608209"/>
            <a:ext cx="4304418" cy="1645920"/>
          </a:xfrm>
        </p:spPr>
        <p:txBody>
          <a:bodyPr vert="horz" lIns="91440" tIns="45720" rIns="91440" bIns="45720" rtlCol="0">
            <a:noAutofit/>
          </a:bodyPr>
          <a:lstStyle/>
          <a:p>
            <a:r>
              <a:rPr lang="en-US" b="1" i="0" kern="1200" dirty="0">
                <a:effectLst/>
                <a:latin typeface="+mj-lt"/>
                <a:ea typeface="+mj-ea"/>
                <a:cs typeface="+mj-cs"/>
              </a:rPr>
              <a:t>Confusion Matrix (Split Features)</a:t>
            </a:r>
            <a:endParaRPr lang="en-US" b="1" kern="1200" dirty="0">
              <a:latin typeface="+mj-lt"/>
              <a:ea typeface="+mj-ea"/>
              <a:cs typeface="+mj-cs"/>
            </a:endParaRPr>
          </a:p>
        </p:txBody>
      </p:sp>
      <p:sp>
        <p:nvSpPr>
          <p:cNvPr id="24" name="Rectangle 2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9392EEF9-AD15-2C85-2E55-FA5CEFADA054}"/>
              </a:ext>
            </a:extLst>
          </p:cNvPr>
          <p:cNvSpPr>
            <a:spLocks noGrp="1"/>
          </p:cNvSpPr>
          <p:nvPr>
            <p:ph idx="1"/>
          </p:nvPr>
        </p:nvSpPr>
        <p:spPr>
          <a:xfrm>
            <a:off x="5351164" y="586822"/>
            <a:ext cx="6002636" cy="1645920"/>
          </a:xfrm>
        </p:spPr>
        <p:txBody>
          <a:bodyPr anchor="ctr">
            <a:normAutofit/>
          </a:bodyPr>
          <a:lstStyle/>
          <a:p>
            <a:pPr marL="0" indent="0">
              <a:buNone/>
            </a:pPr>
            <a:r>
              <a:rPr lang="en-US" sz="1800" dirty="0"/>
              <a:t>Tried for different K values but obtain the highest Accuracy when the K value is equal to 4.</a:t>
            </a:r>
          </a:p>
        </p:txBody>
      </p:sp>
      <p:pic>
        <p:nvPicPr>
          <p:cNvPr id="4" name="Content Placeholder 3">
            <a:extLst>
              <a:ext uri="{FF2B5EF4-FFF2-40B4-BE49-F238E27FC236}">
                <a16:creationId xmlns:a16="http://schemas.microsoft.com/office/drawing/2014/main" id="{AD870FEA-CB16-1F08-5E6C-382F34758985}"/>
              </a:ext>
            </a:extLst>
          </p:cNvPr>
          <p:cNvPicPr>
            <a:picLocks noChangeAspect="1"/>
          </p:cNvPicPr>
          <p:nvPr/>
        </p:nvPicPr>
        <p:blipFill>
          <a:blip r:embed="rId2"/>
          <a:stretch>
            <a:fillRect/>
          </a:stretch>
        </p:blipFill>
        <p:spPr>
          <a:xfrm>
            <a:off x="2673665" y="2734056"/>
            <a:ext cx="6933061" cy="3483864"/>
          </a:xfrm>
          <a:prstGeom prst="rect">
            <a:avLst/>
          </a:prstGeom>
        </p:spPr>
      </p:pic>
    </p:spTree>
    <p:extLst>
      <p:ext uri="{BB962C8B-B14F-4D97-AF65-F5344CB8AC3E}">
        <p14:creationId xmlns:p14="http://schemas.microsoft.com/office/powerpoint/2010/main" val="119778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F19C4-CBCE-A068-25E8-49B2C444300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kern="1200">
                <a:latin typeface="+mj-lt"/>
                <a:ea typeface="+mj-ea"/>
                <a:cs typeface="+mj-cs"/>
              </a:rPr>
              <a:t>Neural Network</a:t>
            </a:r>
          </a:p>
        </p:txBody>
      </p:sp>
      <p:sp>
        <p:nvSpPr>
          <p:cNvPr id="3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60B138D-4857-0346-DA5A-3A800EC69529}"/>
              </a:ext>
            </a:extLst>
          </p:cNvPr>
          <p:cNvPicPr>
            <a:picLocks noChangeAspect="1"/>
          </p:cNvPicPr>
          <p:nvPr/>
        </p:nvPicPr>
        <p:blipFill>
          <a:blip r:embed="rId2"/>
          <a:stretch>
            <a:fillRect/>
          </a:stretch>
        </p:blipFill>
        <p:spPr>
          <a:xfrm>
            <a:off x="4654296" y="1228440"/>
            <a:ext cx="6903720" cy="4401120"/>
          </a:xfrm>
          <a:prstGeom prst="rect">
            <a:avLst/>
          </a:prstGeom>
        </p:spPr>
      </p:pic>
    </p:spTree>
    <p:extLst>
      <p:ext uri="{BB962C8B-B14F-4D97-AF65-F5344CB8AC3E}">
        <p14:creationId xmlns:p14="http://schemas.microsoft.com/office/powerpoint/2010/main" val="81310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51551-D4D7-709A-6099-4CDBE81FEA9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b="1" kern="1200" dirty="0">
                <a:latin typeface="+mj-lt"/>
                <a:ea typeface="+mj-ea"/>
                <a:cs typeface="+mj-cs"/>
              </a:rPr>
              <a:t>Accuracy and Loss</a:t>
            </a:r>
          </a:p>
        </p:txBody>
      </p:sp>
      <p:sp>
        <p:nvSpPr>
          <p:cNvPr id="3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id="{34170670-8273-BA2F-A69B-A723B3BA947D}"/>
              </a:ext>
            </a:extLst>
          </p:cNvPr>
          <p:cNvPicPr>
            <a:picLocks noChangeAspect="1"/>
          </p:cNvPicPr>
          <p:nvPr/>
        </p:nvPicPr>
        <p:blipFill>
          <a:blip r:embed="rId2"/>
          <a:stretch>
            <a:fillRect/>
          </a:stretch>
        </p:blipFill>
        <p:spPr>
          <a:xfrm>
            <a:off x="4654296" y="1090366"/>
            <a:ext cx="6903720" cy="4677268"/>
          </a:xfrm>
          <a:prstGeom prst="rect">
            <a:avLst/>
          </a:prstGeom>
        </p:spPr>
      </p:pic>
    </p:spTree>
    <p:extLst>
      <p:ext uri="{BB962C8B-B14F-4D97-AF65-F5344CB8AC3E}">
        <p14:creationId xmlns:p14="http://schemas.microsoft.com/office/powerpoint/2010/main" val="231141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9722B-AEEC-5700-1C21-384900BAC53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kern="1200" dirty="0">
                <a:latin typeface="+mj-lt"/>
                <a:ea typeface="+mj-ea"/>
                <a:cs typeface="+mj-cs"/>
              </a:rPr>
              <a:t>Confusion Matrix</a:t>
            </a:r>
          </a:p>
        </p:txBody>
      </p:sp>
      <p:sp>
        <p:nvSpPr>
          <p:cNvPr id="105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5EB9F79-E19A-C39A-3DFB-3DC0A56F2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91"/>
          <a:stretch/>
        </p:blipFill>
        <p:spPr bwMode="auto">
          <a:xfrm>
            <a:off x="4690019" y="640080"/>
            <a:ext cx="6832274"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65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A8389-6C8F-F7A8-3DAA-D4756BA1E911}"/>
              </a:ext>
            </a:extLst>
          </p:cNvPr>
          <p:cNvSpPr>
            <a:spLocks noGrp="1"/>
          </p:cNvSpPr>
          <p:nvPr>
            <p:ph type="title"/>
          </p:nvPr>
        </p:nvSpPr>
        <p:spPr>
          <a:xfrm>
            <a:off x="630936" y="639520"/>
            <a:ext cx="4012184" cy="1719072"/>
          </a:xfrm>
        </p:spPr>
        <p:txBody>
          <a:bodyPr vert="horz" lIns="91440" tIns="45720" rIns="91440" bIns="45720" rtlCol="0" anchor="b">
            <a:noAutofit/>
          </a:bodyPr>
          <a:lstStyle/>
          <a:p>
            <a:r>
              <a:rPr lang="en-US" b="1" kern="1200" dirty="0">
                <a:latin typeface="+mj-lt"/>
                <a:ea typeface="+mj-ea"/>
                <a:cs typeface="+mj-cs"/>
              </a:rPr>
              <a:t>Convolution Neural Network</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7683359-78AF-792F-CF23-7B99BAD53F71}"/>
              </a:ext>
            </a:extLst>
          </p:cNvPr>
          <p:cNvPicPr>
            <a:picLocks noChangeAspect="1"/>
          </p:cNvPicPr>
          <p:nvPr/>
        </p:nvPicPr>
        <p:blipFill>
          <a:blip r:embed="rId2"/>
          <a:stretch>
            <a:fillRect/>
          </a:stretch>
        </p:blipFill>
        <p:spPr>
          <a:xfrm>
            <a:off x="5032965" y="640080"/>
            <a:ext cx="6146382" cy="5577840"/>
          </a:xfrm>
          <a:prstGeom prst="rect">
            <a:avLst/>
          </a:prstGeom>
        </p:spPr>
      </p:pic>
    </p:spTree>
    <p:extLst>
      <p:ext uri="{BB962C8B-B14F-4D97-AF65-F5344CB8AC3E}">
        <p14:creationId xmlns:p14="http://schemas.microsoft.com/office/powerpoint/2010/main" val="1684389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34468-DEDB-2B3F-E3FB-BF2B471F46E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b="1" kern="1200" dirty="0">
                <a:latin typeface="+mj-lt"/>
                <a:ea typeface="+mj-ea"/>
                <a:cs typeface="+mj-cs"/>
              </a:rPr>
              <a:t>Accuracy and Loss for CNN</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6450EF7-C73D-EF0D-C932-FBEF67C5AD26}"/>
              </a:ext>
            </a:extLst>
          </p:cNvPr>
          <p:cNvPicPr>
            <a:picLocks noChangeAspect="1"/>
          </p:cNvPicPr>
          <p:nvPr/>
        </p:nvPicPr>
        <p:blipFill rotWithShape="1">
          <a:blip r:embed="rId2"/>
          <a:srcRect t="7953"/>
          <a:stretch/>
        </p:blipFill>
        <p:spPr>
          <a:xfrm>
            <a:off x="4654296" y="1165149"/>
            <a:ext cx="6903720" cy="4527701"/>
          </a:xfrm>
          <a:prstGeom prst="rect">
            <a:avLst/>
          </a:prstGeom>
        </p:spPr>
      </p:pic>
    </p:spTree>
    <p:extLst>
      <p:ext uri="{BB962C8B-B14F-4D97-AF65-F5344CB8AC3E}">
        <p14:creationId xmlns:p14="http://schemas.microsoft.com/office/powerpoint/2010/main" val="2357071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934B-6F4C-F3F8-324B-DF7F5397ECB7}"/>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b="1" kern="1200">
                <a:latin typeface="+mj-lt"/>
                <a:ea typeface="+mj-ea"/>
                <a:cs typeface="+mj-cs"/>
              </a:rPr>
              <a:t>Confusion Matrix for CNN</a:t>
            </a:r>
          </a:p>
        </p:txBody>
      </p:sp>
      <p:sp>
        <p:nvSpPr>
          <p:cNvPr id="206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051BF41-2C38-5342-8B37-AB21365897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83"/>
          <a:stretch/>
        </p:blipFill>
        <p:spPr bwMode="auto">
          <a:xfrm>
            <a:off x="5132822" y="2263544"/>
            <a:ext cx="5458968" cy="445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01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7" name="Straight Connector 3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30" name="Content Placeholder 2">
            <a:extLst>
              <a:ext uri="{FF2B5EF4-FFF2-40B4-BE49-F238E27FC236}">
                <a16:creationId xmlns:a16="http://schemas.microsoft.com/office/drawing/2014/main" id="{1D26CA00-D539-5FCF-15E5-2C2939AB7C95}"/>
              </a:ext>
            </a:extLst>
          </p:cNvPr>
          <p:cNvGraphicFramePr>
            <a:graphicFrameLocks noGrp="1"/>
          </p:cNvGraphicFramePr>
          <p:nvPr>
            <p:ph idx="1"/>
            <p:extLst>
              <p:ext uri="{D42A27DB-BD31-4B8C-83A1-F6EECF244321}">
                <p14:modId xmlns:p14="http://schemas.microsoft.com/office/powerpoint/2010/main" val="357172186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E65229E-77E6-E989-6E8B-D3D5169FAC2F}"/>
              </a:ext>
            </a:extLst>
          </p:cNvPr>
          <p:cNvSpPr txBox="1"/>
          <p:nvPr/>
        </p:nvSpPr>
        <p:spPr>
          <a:xfrm>
            <a:off x="1141288" y="2641600"/>
            <a:ext cx="2445478" cy="1077218"/>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Background </a:t>
            </a:r>
          </a:p>
          <a:p>
            <a:r>
              <a:rPr lang="en-US" sz="3200" b="1" dirty="0">
                <a:latin typeface="Times New Roman" panose="02020603050405020304" pitchFamily="18" charset="0"/>
                <a:cs typeface="Times New Roman" panose="02020603050405020304" pitchFamily="18" charset="0"/>
              </a:rPr>
              <a:t>Information</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19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00EC-1E9E-64B5-6F2F-B170A1CE56FA}"/>
              </a:ext>
            </a:extLst>
          </p:cNvPr>
          <p:cNvSpPr>
            <a:spLocks noGrp="1"/>
          </p:cNvSpPr>
          <p:nvPr>
            <p:ph type="title"/>
          </p:nvPr>
        </p:nvSpPr>
        <p:spPr>
          <a:xfrm>
            <a:off x="1198181" y="271462"/>
            <a:ext cx="9795638" cy="2200275"/>
          </a:xfrm>
        </p:spPr>
        <p:txBody>
          <a:bodyPr vert="horz" lIns="91440" tIns="45720" rIns="91440" bIns="45720" rtlCol="0" anchor="b">
            <a:normAutofit/>
          </a:bodyPr>
          <a:lstStyle/>
          <a:p>
            <a:pPr algn="ctr"/>
            <a:r>
              <a:rPr lang="en-US" b="1" dirty="0"/>
              <a:t>Comparing the Accuracy and Loss for Dense Network and Convolution Neural Network</a:t>
            </a:r>
          </a:p>
        </p:txBody>
      </p:sp>
      <p:pic>
        <p:nvPicPr>
          <p:cNvPr id="5" name="Content Placeholder 4">
            <a:extLst>
              <a:ext uri="{FF2B5EF4-FFF2-40B4-BE49-F238E27FC236}">
                <a16:creationId xmlns:a16="http://schemas.microsoft.com/office/drawing/2014/main" id="{6BDBC185-9B5A-688C-A84A-A00FD44831BB}"/>
              </a:ext>
            </a:extLst>
          </p:cNvPr>
          <p:cNvPicPr>
            <a:picLocks noGrp="1" noChangeAspect="1"/>
          </p:cNvPicPr>
          <p:nvPr>
            <p:ph idx="1"/>
          </p:nvPr>
        </p:nvPicPr>
        <p:blipFill>
          <a:blip r:embed="rId2"/>
          <a:stretch>
            <a:fillRect/>
          </a:stretch>
        </p:blipFill>
        <p:spPr>
          <a:xfrm>
            <a:off x="181233" y="3121452"/>
            <a:ext cx="5828261" cy="2418727"/>
          </a:xfrm>
          <a:prstGeom prst="rect">
            <a:avLst/>
          </a:prstGeom>
        </p:spPr>
      </p:pic>
      <p:sp>
        <p:nvSpPr>
          <p:cNvPr id="6" name="TextBox 5">
            <a:extLst>
              <a:ext uri="{FF2B5EF4-FFF2-40B4-BE49-F238E27FC236}">
                <a16:creationId xmlns:a16="http://schemas.microsoft.com/office/drawing/2014/main" id="{7B6B166E-9450-0EAE-C86F-96B56FC05F8D}"/>
              </a:ext>
            </a:extLst>
          </p:cNvPr>
          <p:cNvSpPr txBox="1"/>
          <p:nvPr/>
        </p:nvSpPr>
        <p:spPr>
          <a:xfrm>
            <a:off x="1185863" y="2757488"/>
            <a:ext cx="1672189" cy="369332"/>
          </a:xfrm>
          <a:prstGeom prst="rect">
            <a:avLst/>
          </a:prstGeom>
          <a:noFill/>
        </p:spPr>
        <p:txBody>
          <a:bodyPr wrap="none" rtlCol="0">
            <a:spAutoFit/>
          </a:bodyPr>
          <a:lstStyle/>
          <a:p>
            <a:r>
              <a:rPr lang="en-US" dirty="0"/>
              <a:t>Neural Network</a:t>
            </a:r>
          </a:p>
        </p:txBody>
      </p:sp>
      <p:sp>
        <p:nvSpPr>
          <p:cNvPr id="7" name="TextBox 6">
            <a:extLst>
              <a:ext uri="{FF2B5EF4-FFF2-40B4-BE49-F238E27FC236}">
                <a16:creationId xmlns:a16="http://schemas.microsoft.com/office/drawing/2014/main" id="{462562DC-5B8E-97AE-E9DC-4D1F07CFF25F}"/>
              </a:ext>
            </a:extLst>
          </p:cNvPr>
          <p:cNvSpPr txBox="1"/>
          <p:nvPr/>
        </p:nvSpPr>
        <p:spPr>
          <a:xfrm>
            <a:off x="7000875" y="2814638"/>
            <a:ext cx="2860463" cy="369332"/>
          </a:xfrm>
          <a:prstGeom prst="rect">
            <a:avLst/>
          </a:prstGeom>
          <a:noFill/>
        </p:spPr>
        <p:txBody>
          <a:bodyPr wrap="none" rtlCol="0">
            <a:spAutoFit/>
          </a:bodyPr>
          <a:lstStyle/>
          <a:p>
            <a:r>
              <a:rPr lang="en-US" dirty="0"/>
              <a:t>Convolution Neural Network</a:t>
            </a:r>
          </a:p>
        </p:txBody>
      </p:sp>
      <p:pic>
        <p:nvPicPr>
          <p:cNvPr id="8" name="Picture 7" descr="A number of numbers and percentages&#10;&#10;Description automatically generated with medium confidence">
            <a:extLst>
              <a:ext uri="{FF2B5EF4-FFF2-40B4-BE49-F238E27FC236}">
                <a16:creationId xmlns:a16="http://schemas.microsoft.com/office/drawing/2014/main" id="{E7148E4E-55CA-3F55-3C40-2330D8A186FB}"/>
              </a:ext>
            </a:extLst>
          </p:cNvPr>
          <p:cNvPicPr>
            <a:picLocks noChangeAspect="1"/>
          </p:cNvPicPr>
          <p:nvPr/>
        </p:nvPicPr>
        <p:blipFill>
          <a:blip r:embed="rId3"/>
          <a:stretch>
            <a:fillRect/>
          </a:stretch>
        </p:blipFill>
        <p:spPr>
          <a:xfrm>
            <a:off x="6258120" y="3674031"/>
            <a:ext cx="5512226" cy="1801615"/>
          </a:xfrm>
          <a:prstGeom prst="rect">
            <a:avLst/>
          </a:prstGeom>
        </p:spPr>
      </p:pic>
    </p:spTree>
    <p:extLst>
      <p:ext uri="{BB962C8B-B14F-4D97-AF65-F5344CB8AC3E}">
        <p14:creationId xmlns:p14="http://schemas.microsoft.com/office/powerpoint/2010/main" val="1381701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097DAB-299D-070A-1380-FBB2CFD74E7C}"/>
              </a:ext>
            </a:extLst>
          </p:cNvPr>
          <p:cNvPicPr>
            <a:picLocks noChangeAspect="1"/>
          </p:cNvPicPr>
          <p:nvPr/>
        </p:nvPicPr>
        <p:blipFill rotWithShape="1">
          <a:blip r:embed="rId2">
            <a:duotone>
              <a:schemeClr val="bg2">
                <a:shade val="45000"/>
                <a:satMod val="135000"/>
              </a:schemeClr>
              <a:prstClr val="white"/>
            </a:duotone>
          </a:blip>
          <a:srcRect t="23103" r="909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4F951-911C-8C88-5C82-4B26A393286D}"/>
              </a:ext>
            </a:extLst>
          </p:cNvPr>
          <p:cNvSpPr>
            <a:spLocks noGrp="1"/>
          </p:cNvSpPr>
          <p:nvPr>
            <p:ph type="title"/>
          </p:nvPr>
        </p:nvSpPr>
        <p:spPr>
          <a:xfrm>
            <a:off x="838200" y="365125"/>
            <a:ext cx="10515600" cy="1325563"/>
          </a:xfrm>
        </p:spPr>
        <p:txBody>
          <a:bodyPr>
            <a:normAutofit/>
          </a:bodyPr>
          <a:lstStyle/>
          <a:p>
            <a:r>
              <a:rPr lang="en-US" b="1" dirty="0"/>
              <a:t>what new we have implemented? (CNN)</a:t>
            </a:r>
          </a:p>
        </p:txBody>
      </p:sp>
      <p:graphicFrame>
        <p:nvGraphicFramePr>
          <p:cNvPr id="5" name="Content Placeholder 2">
            <a:extLst>
              <a:ext uri="{FF2B5EF4-FFF2-40B4-BE49-F238E27FC236}">
                <a16:creationId xmlns:a16="http://schemas.microsoft.com/office/drawing/2014/main" id="{B527646F-C2B1-EC27-42F7-D386528A6874}"/>
              </a:ext>
            </a:extLst>
          </p:cNvPr>
          <p:cNvGraphicFramePr>
            <a:graphicFrameLocks noGrp="1"/>
          </p:cNvGraphicFramePr>
          <p:nvPr>
            <p:ph idx="1"/>
            <p:extLst>
              <p:ext uri="{D42A27DB-BD31-4B8C-83A1-F6EECF244321}">
                <p14:modId xmlns:p14="http://schemas.microsoft.com/office/powerpoint/2010/main" val="22209914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3144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2460-2EFA-7132-D11B-ACB819934500}"/>
              </a:ext>
            </a:extLst>
          </p:cNvPr>
          <p:cNvSpPr>
            <a:spLocks noGrp="1"/>
          </p:cNvSpPr>
          <p:nvPr>
            <p:ph type="title"/>
          </p:nvPr>
        </p:nvSpPr>
        <p:spPr/>
        <p:txBody>
          <a:bodyPr/>
          <a:lstStyle/>
          <a:p>
            <a:r>
              <a:rPr lang="en-US" b="1" dirty="0"/>
              <a:t>Tested with one of the music track</a:t>
            </a:r>
          </a:p>
        </p:txBody>
      </p:sp>
      <p:pic>
        <p:nvPicPr>
          <p:cNvPr id="4" name="metal.00094.wav">
            <a:hlinkClick r:id="" action="ppaction://media"/>
            <a:extLst>
              <a:ext uri="{FF2B5EF4-FFF2-40B4-BE49-F238E27FC236}">
                <a16:creationId xmlns:a16="http://schemas.microsoft.com/office/drawing/2014/main" id="{B510F77C-C5E1-2268-BEA1-E552D185BE0E}"/>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4881880" y="1989738"/>
            <a:ext cx="812800" cy="812800"/>
          </a:xfrm>
        </p:spPr>
      </p:pic>
      <p:pic>
        <p:nvPicPr>
          <p:cNvPr id="5" name="Picture 4">
            <a:extLst>
              <a:ext uri="{FF2B5EF4-FFF2-40B4-BE49-F238E27FC236}">
                <a16:creationId xmlns:a16="http://schemas.microsoft.com/office/drawing/2014/main" id="{D8B9129B-16FA-64D9-6F29-F3462CF44DF2}"/>
              </a:ext>
            </a:extLst>
          </p:cNvPr>
          <p:cNvPicPr>
            <a:picLocks noChangeAspect="1"/>
          </p:cNvPicPr>
          <p:nvPr/>
        </p:nvPicPr>
        <p:blipFill>
          <a:blip r:embed="rId5"/>
          <a:stretch>
            <a:fillRect/>
          </a:stretch>
        </p:blipFill>
        <p:spPr>
          <a:xfrm>
            <a:off x="995680" y="4407149"/>
            <a:ext cx="7772400" cy="1765686"/>
          </a:xfrm>
          <a:prstGeom prst="rect">
            <a:avLst/>
          </a:prstGeom>
        </p:spPr>
      </p:pic>
    </p:spTree>
    <p:extLst>
      <p:ext uri="{BB962C8B-B14F-4D97-AF65-F5344CB8AC3E}">
        <p14:creationId xmlns:p14="http://schemas.microsoft.com/office/powerpoint/2010/main" val="388343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20288-CE1A-84B0-9902-0ED29E5F4D0B}"/>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600" b="1" kern="1200" dirty="0">
                <a:solidFill>
                  <a:schemeClr val="tx1"/>
                </a:solidFill>
                <a:latin typeface="+mj-lt"/>
                <a:ea typeface="+mj-ea"/>
                <a:cs typeface="+mj-cs"/>
              </a:rPr>
              <a:t>CNN-RNN</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93CDD345-0C7A-E591-0548-33224CDA9F98}"/>
              </a:ext>
            </a:extLst>
          </p:cNvPr>
          <p:cNvPicPr>
            <a:picLocks noChangeAspect="1"/>
          </p:cNvPicPr>
          <p:nvPr/>
        </p:nvPicPr>
        <p:blipFill>
          <a:blip r:embed="rId2"/>
          <a:stretch>
            <a:fillRect/>
          </a:stretch>
        </p:blipFill>
        <p:spPr>
          <a:xfrm>
            <a:off x="4654296" y="1016424"/>
            <a:ext cx="7214616" cy="4797719"/>
          </a:xfrm>
          <a:prstGeom prst="rect">
            <a:avLst/>
          </a:prstGeom>
        </p:spPr>
      </p:pic>
      <p:sp>
        <p:nvSpPr>
          <p:cNvPr id="3" name="Content Placeholder 8">
            <a:extLst>
              <a:ext uri="{FF2B5EF4-FFF2-40B4-BE49-F238E27FC236}">
                <a16:creationId xmlns:a16="http://schemas.microsoft.com/office/drawing/2014/main" id="{922561E2-58DB-915B-4F33-10082538985A}"/>
              </a:ext>
            </a:extLst>
          </p:cNvPr>
          <p:cNvSpPr txBox="1">
            <a:spLocks/>
          </p:cNvSpPr>
          <p:nvPr/>
        </p:nvSpPr>
        <p:spPr>
          <a:xfrm>
            <a:off x="5250106" y="586822"/>
            <a:ext cx="6106742" cy="164592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2918431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FBC5AA-6EA6-0AA9-9AE6-2891D693CD01}"/>
              </a:ext>
            </a:extLst>
          </p:cNvPr>
          <p:cNvSpPr txBox="1"/>
          <p:nvPr/>
        </p:nvSpPr>
        <p:spPr>
          <a:xfrm>
            <a:off x="638882" y="639193"/>
            <a:ext cx="3571810"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kern="1200">
                <a:solidFill>
                  <a:schemeClr val="tx1"/>
                </a:solidFill>
                <a:latin typeface="+mj-lt"/>
                <a:ea typeface="+mj-ea"/>
                <a:cs typeface="+mj-cs"/>
              </a:rPr>
              <a:t>Confusion matrix for CNN-RNN </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art of a music genre&#10;&#10;Description automatically generated with medium confidence">
            <a:extLst>
              <a:ext uri="{FF2B5EF4-FFF2-40B4-BE49-F238E27FC236}">
                <a16:creationId xmlns:a16="http://schemas.microsoft.com/office/drawing/2014/main" id="{5FA9438A-9051-AFD6-F2AD-504C2EDD8B81}"/>
              </a:ext>
            </a:extLst>
          </p:cNvPr>
          <p:cNvPicPr>
            <a:picLocks noChangeAspect="1"/>
          </p:cNvPicPr>
          <p:nvPr/>
        </p:nvPicPr>
        <p:blipFill>
          <a:blip r:embed="rId2"/>
          <a:stretch>
            <a:fillRect/>
          </a:stretch>
        </p:blipFill>
        <p:spPr>
          <a:xfrm>
            <a:off x="5043976" y="640080"/>
            <a:ext cx="6435255" cy="5550408"/>
          </a:xfrm>
          <a:prstGeom prst="rect">
            <a:avLst/>
          </a:prstGeom>
        </p:spPr>
      </p:pic>
    </p:spTree>
    <p:extLst>
      <p:ext uri="{BB962C8B-B14F-4D97-AF65-F5344CB8AC3E}">
        <p14:creationId xmlns:p14="http://schemas.microsoft.com/office/powerpoint/2010/main" val="222598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264357-A2BF-7F4B-6373-217CC3AB248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endParaRPr lang="en-US" sz="2200" b="1" u="sng" dirty="0"/>
          </a:p>
          <a:p>
            <a:pPr indent="-228600">
              <a:lnSpc>
                <a:spcPct val="90000"/>
              </a:lnSpc>
              <a:spcAft>
                <a:spcPts val="600"/>
              </a:spcAft>
              <a:buFont typeface="Arial" panose="020B0604020202020204" pitchFamily="34" charset="0"/>
              <a:buChar char="•"/>
            </a:pPr>
            <a:r>
              <a:rPr lang="en-US" sz="2200" dirty="0"/>
              <a:t>Accuracy: 80.0% </a:t>
            </a:r>
          </a:p>
          <a:p>
            <a:pPr indent="-228600">
              <a:lnSpc>
                <a:spcPct val="90000"/>
              </a:lnSpc>
              <a:spcAft>
                <a:spcPts val="600"/>
              </a:spcAft>
              <a:buFont typeface="Arial" panose="020B0604020202020204" pitchFamily="34" charset="0"/>
              <a:buChar char="•"/>
            </a:pPr>
            <a:r>
              <a:rPr lang="en-US" sz="2200" dirty="0"/>
              <a:t>Train Loss: 0.5617</a:t>
            </a:r>
          </a:p>
          <a:p>
            <a:pPr indent="-228600">
              <a:lnSpc>
                <a:spcPct val="90000"/>
              </a:lnSpc>
              <a:spcAft>
                <a:spcPts val="600"/>
              </a:spcAft>
              <a:buFont typeface="Arial" panose="020B0604020202020204" pitchFamily="34" charset="0"/>
              <a:buChar char="•"/>
            </a:pPr>
            <a:r>
              <a:rPr lang="en-US" sz="2200" dirty="0"/>
              <a:t>Validation Accuracy: 55.0% </a:t>
            </a:r>
          </a:p>
          <a:p>
            <a:pPr indent="-228600">
              <a:lnSpc>
                <a:spcPct val="90000"/>
              </a:lnSpc>
              <a:spcAft>
                <a:spcPts val="600"/>
              </a:spcAft>
              <a:buFont typeface="Arial" panose="020B0604020202020204" pitchFamily="34" charset="0"/>
              <a:buChar char="•"/>
            </a:pPr>
            <a:r>
              <a:rPr lang="en-US" sz="2200" dirty="0"/>
              <a:t>Test Loss: 1.5372</a:t>
            </a:r>
          </a:p>
          <a:p>
            <a:pPr indent="-228600">
              <a:lnSpc>
                <a:spcPct val="90000"/>
              </a:lnSpc>
              <a:spcAft>
                <a:spcPts val="600"/>
              </a:spcAft>
              <a:buFont typeface="Arial" panose="020B0604020202020204" pitchFamily="34" charset="0"/>
              <a:buChar char="•"/>
            </a:pPr>
            <a:r>
              <a:rPr lang="en-US" sz="2200" dirty="0"/>
              <a:t>Testing Accuracy: 56.5657% </a:t>
            </a:r>
          </a:p>
          <a:p>
            <a:pPr indent="-228600">
              <a:lnSpc>
                <a:spcPct val="90000"/>
              </a:lnSpc>
              <a:spcAft>
                <a:spcPts val="600"/>
              </a:spcAft>
              <a:buFont typeface="Arial" panose="020B0604020202020204" pitchFamily="34" charset="0"/>
              <a:buChar char="•"/>
            </a:pPr>
            <a:r>
              <a:rPr lang="en-US" sz="2200" dirty="0"/>
              <a:t>Test Loss: 1.4318</a:t>
            </a:r>
          </a:p>
        </p:txBody>
      </p:sp>
      <p:pic>
        <p:nvPicPr>
          <p:cNvPr id="5" name="Picture 4" descr="Graph on document with pen">
            <a:extLst>
              <a:ext uri="{FF2B5EF4-FFF2-40B4-BE49-F238E27FC236}">
                <a16:creationId xmlns:a16="http://schemas.microsoft.com/office/drawing/2014/main" id="{E59BF462-A97D-6DB8-A983-53B5A4422369}"/>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8D95A088-533B-023D-DAC3-5A0BA36CDEA2}"/>
              </a:ext>
            </a:extLst>
          </p:cNvPr>
          <p:cNvSpPr txBox="1"/>
          <p:nvPr/>
        </p:nvSpPr>
        <p:spPr>
          <a:xfrm>
            <a:off x="491412" y="1884902"/>
            <a:ext cx="6096000" cy="701731"/>
          </a:xfrm>
          <a:prstGeom prst="rect">
            <a:avLst/>
          </a:prstGeom>
          <a:noFill/>
        </p:spPr>
        <p:txBody>
          <a:bodyPr wrap="square">
            <a:spAutoFit/>
          </a:bodyPr>
          <a:lstStyle/>
          <a:p>
            <a:pPr>
              <a:lnSpc>
                <a:spcPct val="90000"/>
              </a:lnSpc>
              <a:spcAft>
                <a:spcPts val="600"/>
              </a:spcAft>
            </a:pPr>
            <a:r>
              <a:rPr lang="en-US" sz="4400" b="1" dirty="0"/>
              <a:t>CNN-RNN Model </a:t>
            </a:r>
          </a:p>
        </p:txBody>
      </p:sp>
    </p:spTree>
    <p:extLst>
      <p:ext uri="{BB962C8B-B14F-4D97-AF65-F5344CB8AC3E}">
        <p14:creationId xmlns:p14="http://schemas.microsoft.com/office/powerpoint/2010/main" val="1566667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A47CA4-C6BB-7423-48E8-01CF63CCE121}"/>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kern="1200">
                <a:solidFill>
                  <a:schemeClr val="tx1"/>
                </a:solidFill>
                <a:latin typeface="+mj-lt"/>
                <a:ea typeface="+mj-ea"/>
                <a:cs typeface="+mj-cs"/>
              </a:rPr>
              <a:t>Testing the CNN-RNN model</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graph&#10;&#10;Description automatically generated">
            <a:extLst>
              <a:ext uri="{FF2B5EF4-FFF2-40B4-BE49-F238E27FC236}">
                <a16:creationId xmlns:a16="http://schemas.microsoft.com/office/drawing/2014/main" id="{9FD9F10D-2BD3-CD4A-773F-A11FE6ADEF14}"/>
              </a:ext>
            </a:extLst>
          </p:cNvPr>
          <p:cNvPicPr>
            <a:picLocks noChangeAspect="1"/>
          </p:cNvPicPr>
          <p:nvPr/>
        </p:nvPicPr>
        <p:blipFill>
          <a:blip r:embed="rId2"/>
          <a:stretch>
            <a:fillRect/>
          </a:stretch>
        </p:blipFill>
        <p:spPr>
          <a:xfrm>
            <a:off x="2064866" y="2633472"/>
            <a:ext cx="8059220" cy="3586353"/>
          </a:xfrm>
          <a:prstGeom prst="rect">
            <a:avLst/>
          </a:prstGeom>
        </p:spPr>
      </p:pic>
    </p:spTree>
    <p:extLst>
      <p:ext uri="{BB962C8B-B14F-4D97-AF65-F5344CB8AC3E}">
        <p14:creationId xmlns:p14="http://schemas.microsoft.com/office/powerpoint/2010/main" val="3675268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D58132-40A1-51EE-E921-9CC27C51D9BC}"/>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Conclusion</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A7EA42-490B-9AA8-D41E-C53A57138843}"/>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dirty="0">
                <a:effectLst/>
              </a:rPr>
              <a:t>From the results of the different classifiers, we can see that the </a:t>
            </a:r>
            <a:r>
              <a:rPr lang="en-US" sz="2200" dirty="0"/>
              <a:t>CNN </a:t>
            </a:r>
            <a:r>
              <a:rPr lang="en-US" sz="2200" dirty="0">
                <a:effectLst/>
              </a:rPr>
              <a:t>classifier performed the best with an accuracy of </a:t>
            </a:r>
            <a:r>
              <a:rPr lang="en-US" sz="2200" dirty="0"/>
              <a:t>85</a:t>
            </a:r>
            <a:r>
              <a:rPr lang="en-US" sz="2200" dirty="0">
                <a:effectLst/>
              </a:rPr>
              <a:t>%. This classifier was followed by </a:t>
            </a:r>
            <a:r>
              <a:rPr lang="en-US" sz="2200" dirty="0"/>
              <a:t>KNN</a:t>
            </a:r>
            <a:r>
              <a:rPr lang="en-US" sz="2200" dirty="0">
                <a:effectLst/>
              </a:rPr>
              <a:t> classifier, which had an accuracy of </a:t>
            </a:r>
            <a:r>
              <a:rPr lang="en-US" sz="2200" dirty="0"/>
              <a:t>82</a:t>
            </a:r>
            <a:r>
              <a:rPr lang="en-US" sz="2200" dirty="0">
                <a:effectLst/>
              </a:rPr>
              <a:t>%. </a:t>
            </a:r>
          </a:p>
          <a:p>
            <a:pPr marL="57150">
              <a:lnSpc>
                <a:spcPct val="90000"/>
              </a:lnSpc>
              <a:spcAft>
                <a:spcPts val="600"/>
              </a:spcAft>
            </a:pPr>
            <a:endParaRPr lang="en-US" sz="2200" dirty="0"/>
          </a:p>
          <a:p>
            <a:pPr marL="342900" indent="-342900">
              <a:lnSpc>
                <a:spcPct val="90000"/>
              </a:lnSpc>
              <a:spcAft>
                <a:spcPts val="600"/>
              </a:spcAft>
              <a:buFont typeface="Arial" panose="020B0604020202020204" pitchFamily="34" charset="0"/>
              <a:buChar char="•"/>
            </a:pPr>
            <a:r>
              <a:rPr lang="en-US" sz="2200" dirty="0">
                <a:effectLst/>
              </a:rPr>
              <a:t>Overall, the </a:t>
            </a:r>
            <a:r>
              <a:rPr lang="en-US" sz="2200" dirty="0"/>
              <a:t>CNN </a:t>
            </a:r>
            <a:r>
              <a:rPr lang="en-US" sz="2200" dirty="0">
                <a:effectLst/>
              </a:rPr>
              <a:t>approach was able to improve the performance of the model.</a:t>
            </a:r>
            <a:endParaRPr lang="en-US" sz="2200" dirty="0"/>
          </a:p>
        </p:txBody>
      </p:sp>
    </p:spTree>
    <p:extLst>
      <p:ext uri="{BB962C8B-B14F-4D97-AF65-F5344CB8AC3E}">
        <p14:creationId xmlns:p14="http://schemas.microsoft.com/office/powerpoint/2010/main" val="405757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AD46E7-005C-DA89-A3A5-F8990C462D5B}"/>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r>
              <a:rPr lang="en-US" sz="4400" dirty="0"/>
              <a:t>                             </a:t>
            </a:r>
          </a:p>
          <a:p>
            <a:pPr>
              <a:lnSpc>
                <a:spcPct val="90000"/>
              </a:lnSpc>
              <a:spcAft>
                <a:spcPts val="600"/>
              </a:spcAft>
            </a:pPr>
            <a:r>
              <a:rPr lang="en-US" sz="4400" dirty="0"/>
              <a:t>                               Thank you</a:t>
            </a:r>
          </a:p>
        </p:txBody>
      </p:sp>
    </p:spTree>
    <p:extLst>
      <p:ext uri="{BB962C8B-B14F-4D97-AF65-F5344CB8AC3E}">
        <p14:creationId xmlns:p14="http://schemas.microsoft.com/office/powerpoint/2010/main" val="395107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9BA8F-40BC-EF43-99A1-5E882843C8A3}"/>
              </a:ext>
            </a:extLst>
          </p:cNvPr>
          <p:cNvSpPr>
            <a:spLocks noGrp="1"/>
          </p:cNvSpPr>
          <p:nvPr>
            <p:ph type="title"/>
          </p:nvPr>
        </p:nvSpPr>
        <p:spPr>
          <a:xfrm>
            <a:off x="838200" y="365125"/>
            <a:ext cx="10515600" cy="1325563"/>
          </a:xfrm>
        </p:spPr>
        <p:txBody>
          <a:bodyPr>
            <a:normAutofit/>
          </a:bodyPr>
          <a:lstStyle/>
          <a:p>
            <a:r>
              <a:rPr lang="en-US" b="1" dirty="0"/>
              <a:t>Problem Statement</a:t>
            </a: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DF7B7B-4403-1D30-5303-631734E28474}"/>
              </a:ext>
            </a:extLst>
          </p:cNvPr>
          <p:cNvSpPr>
            <a:spLocks noGrp="1"/>
          </p:cNvSpPr>
          <p:nvPr>
            <p:ph idx="1"/>
          </p:nvPr>
        </p:nvSpPr>
        <p:spPr>
          <a:xfrm>
            <a:off x="838200" y="1929384"/>
            <a:ext cx="10515600" cy="4251960"/>
          </a:xfrm>
        </p:spPr>
        <p:txBody>
          <a:bodyPr>
            <a:normAutofit/>
          </a:bodyPr>
          <a:lstStyle/>
          <a:p>
            <a:pPr>
              <a:spcBef>
                <a:spcPts val="0"/>
              </a:spcBef>
              <a:buClr>
                <a:schemeClr val="dk1"/>
              </a:buClr>
              <a:buSzPts val="1100"/>
            </a:pPr>
            <a:r>
              <a:rPr lang="en-US" sz="2200" b="0" i="0" u="none" strike="noStrike" cap="none" dirty="0">
                <a:latin typeface="Times New Roman"/>
                <a:ea typeface="Times New Roman"/>
                <a:cs typeface="Times New Roman"/>
                <a:sym typeface="Times New Roman"/>
              </a:rPr>
              <a:t>Given the varying and subjective nature of musical genres, the problem at hand is to create an efficient and accurate Music Genre Classification system capable of automatically categorizing audio records into various genres.</a:t>
            </a:r>
          </a:p>
          <a:p>
            <a:pPr marL="0" marR="0" lvl="0" indent="0" rtl="0">
              <a:spcBef>
                <a:spcPts val="0"/>
              </a:spcBef>
              <a:spcAft>
                <a:spcPts val="0"/>
              </a:spcAft>
              <a:buClr>
                <a:schemeClr val="dk1"/>
              </a:buClr>
              <a:buSzPts val="1100"/>
              <a:buFont typeface="Arial"/>
              <a:buNone/>
            </a:pPr>
            <a:endParaRPr lang="en-US" sz="2200" dirty="0"/>
          </a:p>
          <a:p>
            <a:pPr marL="0" marR="0" lvl="0" indent="0" rtl="0">
              <a:spcBef>
                <a:spcPts val="0"/>
              </a:spcBef>
              <a:spcAft>
                <a:spcPts val="0"/>
              </a:spcAft>
              <a:buClr>
                <a:schemeClr val="dk1"/>
              </a:buClr>
              <a:buSzPts val="1100"/>
              <a:buFont typeface="Arial"/>
              <a:buNone/>
            </a:pPr>
            <a:r>
              <a:rPr lang="en-US" sz="2200" b="0" i="0" u="none" strike="noStrike" cap="none" dirty="0">
                <a:latin typeface="Times New Roman"/>
                <a:ea typeface="Times New Roman"/>
                <a:cs typeface="Times New Roman"/>
                <a:sym typeface="Times New Roman"/>
              </a:rPr>
              <a:t> </a:t>
            </a:r>
            <a:endParaRPr lang="en-US" sz="2200" dirty="0"/>
          </a:p>
          <a:p>
            <a:pPr>
              <a:spcBef>
                <a:spcPts val="0"/>
              </a:spcBef>
              <a:buClr>
                <a:schemeClr val="dk1"/>
              </a:buClr>
              <a:buSzPts val="1100"/>
            </a:pPr>
            <a:r>
              <a:rPr lang="en-US" sz="2200" b="0" i="0" u="none" strike="noStrike" cap="none" dirty="0">
                <a:latin typeface="Times New Roman"/>
                <a:ea typeface="Times New Roman"/>
                <a:cs typeface="Times New Roman"/>
                <a:sym typeface="Times New Roman"/>
              </a:rPr>
              <a:t>This involves feature extraction from audio files, data preprocessing, and selecting two distinct machine learning algorithms to train and evaluate their performance in genre classification.</a:t>
            </a:r>
            <a:endParaRPr lang="en-US" sz="2200" dirty="0"/>
          </a:p>
          <a:p>
            <a:endParaRPr lang="en-US" sz="2200" dirty="0"/>
          </a:p>
        </p:txBody>
      </p:sp>
    </p:spTree>
    <p:extLst>
      <p:ext uri="{BB962C8B-B14F-4D97-AF65-F5344CB8AC3E}">
        <p14:creationId xmlns:p14="http://schemas.microsoft.com/office/powerpoint/2010/main" val="2909403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EA4C1-195B-0A64-2D51-1B5ED0008899}"/>
              </a:ext>
            </a:extLst>
          </p:cNvPr>
          <p:cNvSpPr>
            <a:spLocks noGrp="1"/>
          </p:cNvSpPr>
          <p:nvPr>
            <p:ph type="title"/>
          </p:nvPr>
        </p:nvSpPr>
        <p:spPr>
          <a:xfrm>
            <a:off x="838200" y="365125"/>
            <a:ext cx="10515600" cy="1325563"/>
          </a:xfrm>
        </p:spPr>
        <p:txBody>
          <a:bodyPr>
            <a:normAutofit/>
          </a:bodyPr>
          <a:lstStyle/>
          <a:p>
            <a:r>
              <a:rPr lang="en-US" b="1" dirty="0"/>
              <a:t>Data Source</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B8F602-DACD-9495-35BD-80E815E658C6}"/>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0"/>
              </a:spcAft>
              <a:buClr>
                <a:srgbClr val="000000"/>
              </a:buClr>
              <a:buSzPts val="1800"/>
              <a:buFont typeface="Arial"/>
              <a:buNone/>
            </a:pPr>
            <a:r>
              <a:rPr lang="en-US" sz="2200" b="0" i="0" u="none" strike="noStrike" cap="none">
                <a:latin typeface="Times New Roman"/>
                <a:ea typeface="Times New Roman"/>
                <a:cs typeface="Times New Roman"/>
                <a:sym typeface="Times New Roman"/>
              </a:rPr>
              <a:t>Download GTZAN Dataset from: </a:t>
            </a:r>
            <a:r>
              <a:rPr lang="en-US" sz="2200" b="0" i="0" u="sng" strike="noStrike" cap="none">
                <a:latin typeface="Times New Roman"/>
                <a:ea typeface="Times New Roman"/>
                <a:cs typeface="Times New Roman"/>
                <a:sym typeface="Times New Roman"/>
                <a:hlinkClick r:id="rId2"/>
              </a:rPr>
              <a:t>https://www.kaggle.com/datasets/andradaolteanu/gtzan-dataset-music-genre-classification</a:t>
            </a:r>
            <a:endParaRPr lang="en-US" sz="2200" b="0" i="0" u="none" strike="noStrike" cap="none">
              <a:latin typeface="Times New Roman"/>
              <a:ea typeface="Times New Roman"/>
              <a:cs typeface="Times New Roman"/>
              <a:sym typeface="Times New Roman"/>
            </a:endParaRPr>
          </a:p>
          <a:p>
            <a:pPr marL="0" marR="0" lvl="0" indent="0" rtl="0">
              <a:spcBef>
                <a:spcPts val="0"/>
              </a:spcBef>
              <a:spcAft>
                <a:spcPts val="0"/>
              </a:spcAft>
              <a:buClr>
                <a:srgbClr val="000000"/>
              </a:buClr>
              <a:buSzPts val="1800"/>
              <a:buFont typeface="Arial"/>
              <a:buNone/>
            </a:pPr>
            <a:endParaRPr lang="en-US" sz="2200" b="0" i="0" u="none" strike="noStrike" cap="none">
              <a:latin typeface="Times New Roman"/>
              <a:ea typeface="Times New Roman"/>
              <a:cs typeface="Times New Roman"/>
              <a:sym typeface="Times New Roman"/>
            </a:endParaRPr>
          </a:p>
          <a:p>
            <a:pPr marL="285750" marR="0" lvl="0" indent="-285750" rtl="0">
              <a:spcBef>
                <a:spcPts val="0"/>
              </a:spcBef>
              <a:spcAft>
                <a:spcPts val="0"/>
              </a:spcAft>
              <a:buClr>
                <a:schemeClr val="dk1"/>
              </a:buClr>
              <a:buSzPts val="2000"/>
              <a:buFont typeface="Arial"/>
              <a:buChar char="•"/>
            </a:pPr>
            <a:r>
              <a:rPr lang="en-US" sz="2200" b="0" i="0" u="none" strike="noStrike" cap="none">
                <a:latin typeface="Times New Roman"/>
                <a:ea typeface="Times New Roman"/>
                <a:cs typeface="Times New Roman"/>
                <a:sym typeface="Times New Roman"/>
              </a:rPr>
              <a:t>Raw data is 1.2GB. The GTZAN Genre dataset is a comprehensive collection of 1,000 audio tracks, each of which has a duration of 30 seconds. </a:t>
            </a:r>
          </a:p>
          <a:p>
            <a:pPr marL="285750" marR="0" lvl="0" indent="-158750" rtl="0">
              <a:spcBef>
                <a:spcPts val="0"/>
              </a:spcBef>
              <a:spcAft>
                <a:spcPts val="0"/>
              </a:spcAft>
              <a:buClr>
                <a:schemeClr val="dk1"/>
              </a:buClr>
              <a:buSzPts val="2000"/>
              <a:buFont typeface="Arial"/>
              <a:buNone/>
            </a:pPr>
            <a:endParaRPr lang="en-US" sz="2200" b="0" i="0" u="none" strike="noStrike" cap="none">
              <a:latin typeface="Times New Roman"/>
              <a:ea typeface="Times New Roman"/>
              <a:cs typeface="Times New Roman"/>
              <a:sym typeface="Times New Roman"/>
            </a:endParaRPr>
          </a:p>
          <a:p>
            <a:pPr marL="285750" marR="0" lvl="0" indent="-285750" rtl="0">
              <a:spcBef>
                <a:spcPts val="0"/>
              </a:spcBef>
              <a:spcAft>
                <a:spcPts val="0"/>
              </a:spcAft>
              <a:buClr>
                <a:schemeClr val="dk1"/>
              </a:buClr>
              <a:buSzPts val="2000"/>
              <a:buFont typeface="Arial"/>
              <a:buChar char="•"/>
            </a:pPr>
            <a:r>
              <a:rPr lang="en-US" sz="2200" b="0" i="0" u="none" strike="noStrike" cap="none">
                <a:latin typeface="Times New Roman"/>
                <a:ea typeface="Times New Roman"/>
                <a:cs typeface="Times New Roman"/>
                <a:sym typeface="Times New Roman"/>
              </a:rPr>
              <a:t>It is systematically categorized into 10 distinct musical genres, with each genre encompassing 100 tracks. </a:t>
            </a:r>
          </a:p>
          <a:p>
            <a:pPr marL="285750" marR="0" lvl="0" indent="-158750" rtl="0">
              <a:spcBef>
                <a:spcPts val="0"/>
              </a:spcBef>
              <a:spcAft>
                <a:spcPts val="0"/>
              </a:spcAft>
              <a:buClr>
                <a:schemeClr val="dk1"/>
              </a:buClr>
              <a:buSzPts val="2000"/>
              <a:buFont typeface="Arial"/>
              <a:buNone/>
            </a:pPr>
            <a:endParaRPr lang="en-US" sz="2200" b="0" i="0" u="none" strike="noStrike" cap="none">
              <a:latin typeface="Times New Roman"/>
              <a:ea typeface="Times New Roman"/>
              <a:cs typeface="Times New Roman"/>
              <a:sym typeface="Times New Roman"/>
            </a:endParaRPr>
          </a:p>
          <a:p>
            <a:pPr marL="285750" marR="0" lvl="0" indent="-285750" rtl="0">
              <a:spcBef>
                <a:spcPts val="0"/>
              </a:spcBef>
              <a:spcAft>
                <a:spcPts val="0"/>
              </a:spcAft>
              <a:buClr>
                <a:schemeClr val="dk1"/>
              </a:buClr>
              <a:buSzPts val="2000"/>
              <a:buFont typeface="Arial"/>
              <a:buChar char="•"/>
            </a:pPr>
            <a:r>
              <a:rPr lang="en-US" sz="2200" b="0" i="0" u="none" strike="noStrike" cap="none">
                <a:latin typeface="Times New Roman"/>
                <a:ea typeface="Times New Roman"/>
                <a:cs typeface="Times New Roman"/>
                <a:sym typeface="Times New Roman"/>
              </a:rPr>
              <a:t>The genres represented are Blues, Classical, Country, Disco, Hip hop, Jazz, Metal, Pop, Reggae, and Rock. </a:t>
            </a:r>
          </a:p>
          <a:p>
            <a:pPr marL="0" indent="0">
              <a:buNone/>
            </a:pPr>
            <a:endParaRPr lang="en-US" sz="2200"/>
          </a:p>
        </p:txBody>
      </p:sp>
    </p:spTree>
    <p:extLst>
      <p:ext uri="{BB962C8B-B14F-4D97-AF65-F5344CB8AC3E}">
        <p14:creationId xmlns:p14="http://schemas.microsoft.com/office/powerpoint/2010/main" val="1876016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556B8-911A-D164-E3DF-9FD7EEAED1F3}"/>
              </a:ext>
            </a:extLst>
          </p:cNvPr>
          <p:cNvSpPr>
            <a:spLocks noGrp="1"/>
          </p:cNvSpPr>
          <p:nvPr>
            <p:ph type="title"/>
          </p:nvPr>
        </p:nvSpPr>
        <p:spPr>
          <a:xfrm>
            <a:off x="838200" y="365125"/>
            <a:ext cx="10515600" cy="1325563"/>
          </a:xfrm>
        </p:spPr>
        <p:txBody>
          <a:bodyPr>
            <a:normAutofit/>
          </a:bodyPr>
          <a:lstStyle/>
          <a:p>
            <a:r>
              <a:rPr lang="en-US" b="1" dirty="0">
                <a:effectLst/>
              </a:rPr>
              <a:t>What is Data Preprocessing:</a:t>
            </a:r>
            <a:endParaRPr lang="en-US" dirty="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51C007-6452-8107-8D8C-B4B00E0C9556}"/>
              </a:ext>
            </a:extLst>
          </p:cNvPr>
          <p:cNvSpPr>
            <a:spLocks noGrp="1"/>
          </p:cNvSpPr>
          <p:nvPr>
            <p:ph idx="1"/>
          </p:nvPr>
        </p:nvSpPr>
        <p:spPr>
          <a:xfrm>
            <a:off x="838200" y="1929384"/>
            <a:ext cx="10515600" cy="4251960"/>
          </a:xfrm>
        </p:spPr>
        <p:txBody>
          <a:bodyPr>
            <a:normAutofit/>
          </a:bodyPr>
          <a:lstStyle/>
          <a:p>
            <a:pPr marL="285750" marR="0" lvl="0" indent="-285750" rtl="0">
              <a:spcBef>
                <a:spcPts val="0"/>
              </a:spcBef>
              <a:spcAft>
                <a:spcPts val="0"/>
              </a:spcAft>
              <a:buClr>
                <a:schemeClr val="dk1"/>
              </a:buClr>
              <a:buSzPts val="1800"/>
              <a:buFont typeface="Arial"/>
              <a:buChar char="•"/>
            </a:pPr>
            <a:r>
              <a:rPr lang="en-US" sz="2200" b="0" i="0" u="none" strike="noStrike" cap="none">
                <a:latin typeface="Times New Roman"/>
                <a:ea typeface="Times New Roman"/>
                <a:cs typeface="Times New Roman"/>
                <a:sym typeface="Times New Roman"/>
              </a:rPr>
              <a:t>Data preprocessing in machine learning involves cleaning, transforming, and organizing raw data to make it suitable for analysis.</a:t>
            </a:r>
          </a:p>
          <a:p>
            <a:pPr marL="285750" marR="0" lvl="0" indent="-171450" rtl="0">
              <a:spcBef>
                <a:spcPts val="0"/>
              </a:spcBef>
              <a:spcAft>
                <a:spcPts val="0"/>
              </a:spcAft>
              <a:buClr>
                <a:schemeClr val="dk1"/>
              </a:buClr>
              <a:buSzPts val="1800"/>
              <a:buFont typeface="Arial"/>
              <a:buNone/>
            </a:pPr>
            <a:endParaRPr lang="en-US" sz="2200" b="0" i="0" u="none" strike="noStrike" cap="none">
              <a:latin typeface="Times New Roman"/>
              <a:ea typeface="Times New Roman"/>
              <a:cs typeface="Times New Roman"/>
              <a:sym typeface="Times New Roman"/>
            </a:endParaRPr>
          </a:p>
          <a:p>
            <a:pPr marL="285750" marR="0" lvl="0" indent="-285750" rtl="0">
              <a:spcBef>
                <a:spcPts val="0"/>
              </a:spcBef>
              <a:spcAft>
                <a:spcPts val="0"/>
              </a:spcAft>
              <a:buClr>
                <a:schemeClr val="dk1"/>
              </a:buClr>
              <a:buSzPts val="1800"/>
              <a:buFont typeface="Arial"/>
              <a:buChar char="•"/>
            </a:pPr>
            <a:r>
              <a:rPr lang="en-US" sz="2200" b="0" i="0" u="none" strike="noStrike" cap="none">
                <a:latin typeface="Times New Roman"/>
                <a:ea typeface="Times New Roman"/>
                <a:cs typeface="Times New Roman"/>
                <a:sym typeface="Times New Roman"/>
              </a:rPr>
              <a:t> It includes tasks such as  </a:t>
            </a:r>
          </a:p>
          <a:p>
            <a:pPr marL="0" marR="0" lvl="0" indent="0" rtl="0">
              <a:spcBef>
                <a:spcPts val="0"/>
              </a:spcBef>
              <a:spcAft>
                <a:spcPts val="0"/>
              </a:spcAft>
              <a:buClr>
                <a:srgbClr val="000000"/>
              </a:buClr>
              <a:buSzPts val="1800"/>
              <a:buFont typeface="Arial"/>
              <a:buNone/>
            </a:pPr>
            <a:endParaRPr lang="en-US" sz="2200" b="0" i="0" u="none" strike="noStrike" cap="none">
              <a:latin typeface="Times New Roman"/>
              <a:ea typeface="Times New Roman"/>
              <a:cs typeface="Times New Roman"/>
              <a:sym typeface="Times New Roman"/>
            </a:endParaRPr>
          </a:p>
          <a:p>
            <a:pPr marR="0" lvl="2" rtl="0">
              <a:spcBef>
                <a:spcPts val="0"/>
              </a:spcBef>
              <a:spcAft>
                <a:spcPts val="0"/>
              </a:spcAft>
              <a:buClr>
                <a:schemeClr val="dk1"/>
              </a:buClr>
              <a:buSzPts val="1800"/>
              <a:buFont typeface="Wingdings" panose="05000000000000000000" pitchFamily="2" charset="2"/>
              <a:buChar char="Ø"/>
            </a:pPr>
            <a:r>
              <a:rPr lang="en-US" sz="2200" b="0" i="0" u="none" strike="noStrike" cap="none">
                <a:latin typeface="Times New Roman"/>
                <a:ea typeface="Times New Roman"/>
                <a:cs typeface="Times New Roman"/>
                <a:sym typeface="Times New Roman"/>
              </a:rPr>
              <a:t>handling missing values</a:t>
            </a:r>
          </a:p>
          <a:p>
            <a:pPr marL="914400" lvl="2" indent="0">
              <a:spcBef>
                <a:spcPts val="0"/>
              </a:spcBef>
              <a:buClr>
                <a:srgbClr val="000000"/>
              </a:buClr>
              <a:buSzPts val="1800"/>
              <a:buNone/>
            </a:pPr>
            <a:endParaRPr lang="en-US" sz="2200" b="0" i="0" u="none" strike="noStrike" cap="none">
              <a:latin typeface="Times New Roman"/>
              <a:ea typeface="Times New Roman"/>
              <a:cs typeface="Times New Roman"/>
              <a:sym typeface="Times New Roman"/>
            </a:endParaRPr>
          </a:p>
          <a:p>
            <a:pPr marR="0" lvl="2" rtl="0">
              <a:spcBef>
                <a:spcPts val="0"/>
              </a:spcBef>
              <a:spcAft>
                <a:spcPts val="0"/>
              </a:spcAft>
              <a:buClr>
                <a:schemeClr val="dk1"/>
              </a:buClr>
              <a:buSzPts val="1800"/>
              <a:buFont typeface="Wingdings" panose="05000000000000000000" pitchFamily="2" charset="2"/>
              <a:buChar char="Ø"/>
            </a:pPr>
            <a:r>
              <a:rPr lang="en-US" sz="2200" b="0" i="0" u="none" strike="noStrike" cap="none">
                <a:latin typeface="Times New Roman"/>
                <a:ea typeface="Times New Roman"/>
                <a:cs typeface="Times New Roman"/>
                <a:sym typeface="Times New Roman"/>
              </a:rPr>
              <a:t>Image resizing and Normalization</a:t>
            </a:r>
          </a:p>
          <a:p>
            <a:pPr marL="914400" lvl="2" indent="0">
              <a:spcBef>
                <a:spcPts val="0"/>
              </a:spcBef>
              <a:buClr>
                <a:srgbClr val="000000"/>
              </a:buClr>
              <a:buSzPts val="1800"/>
              <a:buNone/>
            </a:pPr>
            <a:endParaRPr lang="en-US" sz="2200" b="0" i="0" u="none" strike="noStrike" cap="none">
              <a:latin typeface="Times New Roman"/>
              <a:ea typeface="Times New Roman"/>
              <a:cs typeface="Times New Roman"/>
              <a:sym typeface="Times New Roman"/>
            </a:endParaRPr>
          </a:p>
          <a:p>
            <a:pPr marR="0" lvl="2" rtl="0">
              <a:spcBef>
                <a:spcPts val="0"/>
              </a:spcBef>
              <a:spcAft>
                <a:spcPts val="0"/>
              </a:spcAft>
              <a:buClr>
                <a:schemeClr val="dk1"/>
              </a:buClr>
              <a:buSzPts val="1800"/>
              <a:buFont typeface="Wingdings" panose="05000000000000000000" pitchFamily="2" charset="2"/>
              <a:buChar char="Ø"/>
            </a:pPr>
            <a:r>
              <a:rPr lang="en-US" sz="2200" b="0" i="0" u="none" strike="noStrike" cap="none">
                <a:latin typeface="Times New Roman"/>
                <a:ea typeface="Times New Roman"/>
                <a:cs typeface="Times New Roman"/>
                <a:sym typeface="Times New Roman"/>
              </a:rPr>
              <a:t>Shuffling and Batching</a:t>
            </a:r>
          </a:p>
          <a:p>
            <a:pPr marL="914400" lvl="2" indent="0">
              <a:spcBef>
                <a:spcPts val="0"/>
              </a:spcBef>
              <a:buClr>
                <a:srgbClr val="000000"/>
              </a:buClr>
              <a:buSzPts val="1800"/>
              <a:buNone/>
            </a:pPr>
            <a:endParaRPr lang="en-US" sz="2200" b="0" i="0" u="none" strike="noStrike" cap="none">
              <a:latin typeface="Times New Roman"/>
              <a:ea typeface="Times New Roman"/>
              <a:cs typeface="Times New Roman"/>
              <a:sym typeface="Times New Roman"/>
            </a:endParaRPr>
          </a:p>
          <a:p>
            <a:pPr marR="0" lvl="2" rtl="0">
              <a:spcBef>
                <a:spcPts val="0"/>
              </a:spcBef>
              <a:spcAft>
                <a:spcPts val="0"/>
              </a:spcAft>
              <a:buClr>
                <a:schemeClr val="dk1"/>
              </a:buClr>
              <a:buSzPts val="1800"/>
              <a:buFont typeface="Wingdings" panose="05000000000000000000" pitchFamily="2" charset="2"/>
              <a:buChar char="Ø"/>
            </a:pPr>
            <a:r>
              <a:rPr lang="en-US" sz="2200" b="0" i="0" u="none" strike="noStrike" cap="none">
                <a:latin typeface="Times New Roman"/>
                <a:ea typeface="Times New Roman"/>
                <a:cs typeface="Times New Roman"/>
                <a:sym typeface="Times New Roman"/>
              </a:rPr>
              <a:t>Caching</a:t>
            </a:r>
          </a:p>
          <a:p>
            <a:pPr marL="0" indent="0">
              <a:buNone/>
            </a:pPr>
            <a:endParaRPr lang="en-US" sz="2200"/>
          </a:p>
        </p:txBody>
      </p:sp>
    </p:spTree>
    <p:extLst>
      <p:ext uri="{BB962C8B-B14F-4D97-AF65-F5344CB8AC3E}">
        <p14:creationId xmlns:p14="http://schemas.microsoft.com/office/powerpoint/2010/main" val="2478342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7A316-9294-A814-C4DF-517D174CCFBC}"/>
              </a:ext>
            </a:extLst>
          </p:cNvPr>
          <p:cNvSpPr>
            <a:spLocks noGrp="1"/>
          </p:cNvSpPr>
          <p:nvPr>
            <p:ph type="title"/>
          </p:nvPr>
        </p:nvSpPr>
        <p:spPr>
          <a:xfrm>
            <a:off x="630936" y="640080"/>
            <a:ext cx="5200904" cy="1584960"/>
          </a:xfrm>
        </p:spPr>
        <p:txBody>
          <a:bodyPr anchor="b">
            <a:noAutofit/>
          </a:bodyPr>
          <a:lstStyle/>
          <a:p>
            <a:r>
              <a:rPr lang="en-US" b="1" dirty="0">
                <a:ea typeface="Times New Roman"/>
                <a:cs typeface="Times New Roman"/>
                <a:sym typeface="Times New Roman"/>
              </a:rPr>
              <a:t>IMPLEMENTING DATA PREPROCESSING</a:t>
            </a:r>
            <a:endParaRPr lang="en-US" b="1" dirty="0"/>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37C18A-C3CE-23C1-784E-2925A4C8A535}"/>
              </a:ext>
            </a:extLst>
          </p:cNvPr>
          <p:cNvSpPr>
            <a:spLocks noGrp="1"/>
          </p:cNvSpPr>
          <p:nvPr>
            <p:ph idx="1"/>
          </p:nvPr>
        </p:nvSpPr>
        <p:spPr>
          <a:xfrm>
            <a:off x="630936" y="2660904"/>
            <a:ext cx="4818888" cy="3547872"/>
          </a:xfrm>
        </p:spPr>
        <p:txBody>
          <a:bodyPr anchor="t">
            <a:normAutofit/>
          </a:bodyPr>
          <a:lstStyle/>
          <a:p>
            <a:r>
              <a:rPr lang="en-US" sz="2200" dirty="0">
                <a:latin typeface="Times New Roman"/>
                <a:ea typeface="Times New Roman"/>
                <a:cs typeface="Times New Roman"/>
                <a:sym typeface="Times New Roman"/>
              </a:rPr>
              <a:t>check for missing or </a:t>
            </a:r>
            <a:r>
              <a:rPr lang="en-US" sz="2200" dirty="0" err="1">
                <a:latin typeface="Times New Roman"/>
                <a:ea typeface="Times New Roman"/>
                <a:cs typeface="Times New Roman"/>
                <a:sym typeface="Times New Roman"/>
              </a:rPr>
              <a:t>NaN</a:t>
            </a:r>
            <a:r>
              <a:rPr lang="en-US" sz="2200" dirty="0">
                <a:latin typeface="Times New Roman"/>
                <a:ea typeface="Times New Roman"/>
                <a:cs typeface="Times New Roman"/>
                <a:sym typeface="Times New Roman"/>
              </a:rPr>
              <a:t> (Not-a-Number) values in a Data Frame </a:t>
            </a:r>
            <a:r>
              <a:rPr lang="en-US" sz="2200" dirty="0" err="1">
                <a:latin typeface="Times New Roman"/>
                <a:ea typeface="Times New Roman"/>
                <a:cs typeface="Times New Roman"/>
                <a:sym typeface="Times New Roman"/>
              </a:rPr>
              <a:t>df</a:t>
            </a:r>
            <a:r>
              <a:rPr lang="en-US" sz="2200" dirty="0">
                <a:latin typeface="Times New Roman"/>
                <a:ea typeface="Times New Roman"/>
                <a:cs typeface="Times New Roman"/>
                <a:sym typeface="Times New Roman"/>
              </a:rPr>
              <a:t> and count the number of missing values in each column.</a:t>
            </a:r>
          </a:p>
          <a:p>
            <a:endParaRPr lang="en-US" sz="2200" dirty="0"/>
          </a:p>
        </p:txBody>
      </p:sp>
      <p:pic>
        <p:nvPicPr>
          <p:cNvPr id="6" name="Google Shape;136;p19" descr="A screen shot of a computer code&#10;&#10;Description automatically generated">
            <a:extLst>
              <a:ext uri="{FF2B5EF4-FFF2-40B4-BE49-F238E27FC236}">
                <a16:creationId xmlns:a16="http://schemas.microsoft.com/office/drawing/2014/main" id="{833A1476-B6AD-345F-18CD-44F8C7F69415}"/>
              </a:ext>
            </a:extLst>
          </p:cNvPr>
          <p:cNvPicPr preferRelativeResize="0"/>
          <p:nvPr/>
        </p:nvPicPr>
        <p:blipFill rotWithShape="1">
          <a:blip r:embed="rId2"/>
          <a:stretch/>
        </p:blipFill>
        <p:spPr>
          <a:xfrm>
            <a:off x="6771704" y="640080"/>
            <a:ext cx="4113655" cy="5577840"/>
          </a:xfrm>
          <a:prstGeom prst="rect">
            <a:avLst/>
          </a:prstGeom>
          <a:noFill/>
        </p:spPr>
      </p:pic>
    </p:spTree>
    <p:extLst>
      <p:ext uri="{BB962C8B-B14F-4D97-AF65-F5344CB8AC3E}">
        <p14:creationId xmlns:p14="http://schemas.microsoft.com/office/powerpoint/2010/main" val="27521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FC3CB-5886-99B8-B441-356C7DC0A299}"/>
              </a:ext>
            </a:extLst>
          </p:cNvPr>
          <p:cNvSpPr>
            <a:spLocks noGrp="1"/>
          </p:cNvSpPr>
          <p:nvPr>
            <p:ph type="title"/>
          </p:nvPr>
        </p:nvSpPr>
        <p:spPr>
          <a:xfrm>
            <a:off x="498856" y="657808"/>
            <a:ext cx="3991864" cy="1809040"/>
          </a:xfrm>
        </p:spPr>
        <p:txBody>
          <a:bodyPr anchor="b">
            <a:normAutofit/>
          </a:bodyPr>
          <a:lstStyle/>
          <a:p>
            <a:r>
              <a:rPr lang="en-US" b="1" dirty="0"/>
              <a:t>PREPARING DATA</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CB8833-F996-9BF6-08C5-406651112034}"/>
              </a:ext>
            </a:extLst>
          </p:cNvPr>
          <p:cNvSpPr>
            <a:spLocks noGrp="1"/>
          </p:cNvSpPr>
          <p:nvPr>
            <p:ph idx="1"/>
          </p:nvPr>
        </p:nvSpPr>
        <p:spPr>
          <a:xfrm>
            <a:off x="630936" y="2807208"/>
            <a:ext cx="3429000" cy="3410712"/>
          </a:xfrm>
        </p:spPr>
        <p:txBody>
          <a:bodyPr anchor="t">
            <a:normAutofit/>
          </a:bodyPr>
          <a:lstStyle/>
          <a:p>
            <a:pPr marL="285750" lvl="0" indent="-285750" rtl="0">
              <a:spcBef>
                <a:spcPts val="0"/>
              </a:spcBef>
              <a:spcAft>
                <a:spcPts val="600"/>
              </a:spcAft>
              <a:buSzPts val="2200"/>
              <a:buFont typeface="Arial"/>
              <a:buChar char="•"/>
            </a:pPr>
            <a:r>
              <a:rPr lang="en-US" sz="2000" dirty="0">
                <a:latin typeface="Times New Roman"/>
                <a:ea typeface="Times New Roman"/>
                <a:cs typeface="Times New Roman"/>
                <a:sym typeface="Times New Roman"/>
              </a:rPr>
              <a:t>Remove any leading and trailing silence from the audio signal. Compute a Mel spectrogram from the trimmed audio. </a:t>
            </a:r>
            <a:endParaRPr lang="en-US" sz="2000" dirty="0"/>
          </a:p>
          <a:p>
            <a:pPr marL="285750" lvl="0" indent="-146050" rtl="0">
              <a:spcBef>
                <a:spcPts val="0"/>
              </a:spcBef>
              <a:spcAft>
                <a:spcPts val="600"/>
              </a:spcAft>
              <a:buSzPts val="2200"/>
              <a:buFont typeface="Arial"/>
              <a:buNone/>
            </a:pPr>
            <a:endParaRPr lang="en-US" sz="2000" dirty="0">
              <a:latin typeface="Times New Roman"/>
              <a:ea typeface="Times New Roman"/>
              <a:cs typeface="Times New Roman"/>
              <a:sym typeface="Times New Roman"/>
            </a:endParaRPr>
          </a:p>
          <a:p>
            <a:pPr marL="285750" lvl="0" indent="-285750" rtl="0">
              <a:spcBef>
                <a:spcPts val="0"/>
              </a:spcBef>
              <a:spcAft>
                <a:spcPts val="600"/>
              </a:spcAft>
              <a:buSzPts val="2200"/>
              <a:buFont typeface="Arial"/>
              <a:buChar char="•"/>
            </a:pPr>
            <a:r>
              <a:rPr lang="en-US" sz="2000" dirty="0">
                <a:latin typeface="Times New Roman"/>
                <a:ea typeface="Times New Roman"/>
                <a:cs typeface="Times New Roman"/>
                <a:sym typeface="Times New Roman"/>
              </a:rPr>
              <a:t>A spectrogram represents how the power in different frequency bands changes over time.</a:t>
            </a:r>
            <a:br>
              <a:rPr lang="en-US" sz="2000" dirty="0">
                <a:latin typeface="Times New Roman"/>
                <a:ea typeface="Times New Roman"/>
                <a:cs typeface="Times New Roman"/>
                <a:sym typeface="Times New Roman"/>
              </a:rPr>
            </a:br>
            <a:endParaRPr lang="en-US" sz="2000" dirty="0">
              <a:latin typeface="Times New Roman"/>
              <a:ea typeface="Times New Roman"/>
              <a:cs typeface="Times New Roman"/>
              <a:sym typeface="Times New Roman"/>
            </a:endParaRPr>
          </a:p>
          <a:p>
            <a:pPr marL="285750" lvl="0" indent="-285750" rtl="0">
              <a:spcBef>
                <a:spcPts val="0"/>
              </a:spcBef>
              <a:spcAft>
                <a:spcPts val="600"/>
              </a:spcAft>
              <a:buSzPts val="2200"/>
              <a:buFont typeface="Arial"/>
              <a:buChar char="•"/>
            </a:pPr>
            <a:endParaRPr lang="en-US" sz="2000" dirty="0"/>
          </a:p>
        </p:txBody>
      </p:sp>
      <p:pic>
        <p:nvPicPr>
          <p:cNvPr id="4" name="Google Shape;143;p20">
            <a:extLst>
              <a:ext uri="{FF2B5EF4-FFF2-40B4-BE49-F238E27FC236}">
                <a16:creationId xmlns:a16="http://schemas.microsoft.com/office/drawing/2014/main" id="{072B9050-8613-038B-C550-6DA0E769BEAD}"/>
              </a:ext>
            </a:extLst>
          </p:cNvPr>
          <p:cNvPicPr preferRelativeResize="0"/>
          <p:nvPr/>
        </p:nvPicPr>
        <p:blipFill rotWithShape="1">
          <a:blip r:embed="rId2"/>
          <a:stretch/>
        </p:blipFill>
        <p:spPr>
          <a:xfrm>
            <a:off x="4715896" y="2047120"/>
            <a:ext cx="6903720" cy="3812878"/>
          </a:xfrm>
          <a:prstGeom prst="rect">
            <a:avLst/>
          </a:prstGeom>
          <a:noFill/>
        </p:spPr>
      </p:pic>
    </p:spTree>
    <p:extLst>
      <p:ext uri="{BB962C8B-B14F-4D97-AF65-F5344CB8AC3E}">
        <p14:creationId xmlns:p14="http://schemas.microsoft.com/office/powerpoint/2010/main" val="75376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397B9-C657-87D4-2442-0B6875DAA607}"/>
              </a:ext>
            </a:extLst>
          </p:cNvPr>
          <p:cNvSpPr>
            <a:spLocks noGrp="1"/>
          </p:cNvSpPr>
          <p:nvPr>
            <p:ph type="title"/>
          </p:nvPr>
        </p:nvSpPr>
        <p:spPr>
          <a:xfrm>
            <a:off x="630936" y="639520"/>
            <a:ext cx="3920744" cy="1915948"/>
          </a:xfrm>
        </p:spPr>
        <p:txBody>
          <a:bodyPr anchor="b">
            <a:noAutofit/>
          </a:bodyPr>
          <a:lstStyle/>
          <a:p>
            <a:r>
              <a:rPr lang="en-US" b="1" i="0" dirty="0">
                <a:ea typeface="Times New Roman"/>
                <a:cs typeface="Times New Roman"/>
                <a:sym typeface="Times New Roman"/>
              </a:rPr>
              <a:t>REMOVING ERRONEOUS VALUES</a:t>
            </a:r>
            <a:endParaRPr lang="en-US" dirty="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2DFD88-3AEA-84A8-C410-7B6A17C9B438}"/>
              </a:ext>
            </a:extLst>
          </p:cNvPr>
          <p:cNvSpPr>
            <a:spLocks noGrp="1"/>
          </p:cNvSpPr>
          <p:nvPr>
            <p:ph idx="1"/>
          </p:nvPr>
        </p:nvSpPr>
        <p:spPr>
          <a:xfrm>
            <a:off x="630936" y="2807208"/>
            <a:ext cx="3429000" cy="3410712"/>
          </a:xfrm>
        </p:spPr>
        <p:txBody>
          <a:bodyPr anchor="t">
            <a:normAutofit/>
          </a:bodyPr>
          <a:lstStyle/>
          <a:p>
            <a:r>
              <a:rPr lang="en-US" sz="2200" b="0" i="0" dirty="0">
                <a:latin typeface="Times New Roman"/>
                <a:ea typeface="Times New Roman"/>
                <a:cs typeface="Times New Roman"/>
                <a:sym typeface="Times New Roman"/>
              </a:rPr>
              <a:t>To ensure that the </a:t>
            </a:r>
            <a:r>
              <a:rPr lang="en-US" sz="2200" b="0" i="0" dirty="0" err="1">
                <a:latin typeface="Times New Roman"/>
                <a:ea typeface="Times New Roman"/>
                <a:cs typeface="Times New Roman"/>
                <a:sym typeface="Times New Roman"/>
              </a:rPr>
              <a:t>dataframe</a:t>
            </a:r>
            <a:r>
              <a:rPr lang="en-US" sz="2200" b="0" i="0" dirty="0">
                <a:latin typeface="Times New Roman"/>
                <a:ea typeface="Times New Roman"/>
                <a:cs typeface="Times New Roman"/>
                <a:sym typeface="Times New Roman"/>
              </a:rPr>
              <a:t> is consistent and will not cause errors in the future, we need to check for null or missing values.</a:t>
            </a:r>
            <a:endParaRPr lang="en-US" sz="2200" dirty="0">
              <a:latin typeface="Times New Roman"/>
              <a:ea typeface="Times New Roman"/>
              <a:cs typeface="Times New Roman"/>
              <a:sym typeface="Times New Roman"/>
            </a:endParaRPr>
          </a:p>
          <a:p>
            <a:endParaRPr lang="en-US" sz="2200" dirty="0"/>
          </a:p>
        </p:txBody>
      </p:sp>
      <p:pic>
        <p:nvPicPr>
          <p:cNvPr id="4" name="Google Shape;150;p21">
            <a:extLst>
              <a:ext uri="{FF2B5EF4-FFF2-40B4-BE49-F238E27FC236}">
                <a16:creationId xmlns:a16="http://schemas.microsoft.com/office/drawing/2014/main" id="{53681DA4-031A-9FEA-1DA1-161DC1545D4A}"/>
              </a:ext>
            </a:extLst>
          </p:cNvPr>
          <p:cNvPicPr preferRelativeResize="0"/>
          <p:nvPr/>
        </p:nvPicPr>
        <p:blipFill rotWithShape="1">
          <a:blip r:embed="rId2"/>
          <a:stretch/>
        </p:blipFill>
        <p:spPr>
          <a:xfrm>
            <a:off x="4654296" y="2324405"/>
            <a:ext cx="6903720" cy="2209190"/>
          </a:xfrm>
          <a:prstGeom prst="rect">
            <a:avLst/>
          </a:prstGeom>
          <a:noFill/>
        </p:spPr>
      </p:pic>
    </p:spTree>
    <p:extLst>
      <p:ext uri="{BB962C8B-B14F-4D97-AF65-F5344CB8AC3E}">
        <p14:creationId xmlns:p14="http://schemas.microsoft.com/office/powerpoint/2010/main" val="178052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30871-D7F5-D089-A1FF-851441F0F4FD}"/>
              </a:ext>
            </a:extLst>
          </p:cNvPr>
          <p:cNvSpPr>
            <a:spLocks noGrp="1"/>
          </p:cNvSpPr>
          <p:nvPr>
            <p:ph type="title"/>
          </p:nvPr>
        </p:nvSpPr>
        <p:spPr>
          <a:xfrm>
            <a:off x="630936" y="639520"/>
            <a:ext cx="3429000" cy="1719072"/>
          </a:xfrm>
        </p:spPr>
        <p:txBody>
          <a:bodyPr anchor="b">
            <a:normAutofit/>
          </a:bodyPr>
          <a:lstStyle/>
          <a:p>
            <a:r>
              <a:rPr lang="en-US" b="1" i="0" dirty="0">
                <a:ea typeface="Times New Roman"/>
                <a:cs typeface="Times New Roman"/>
                <a:sym typeface="Times New Roman"/>
              </a:rPr>
              <a:t>SPLITTING THE DATA</a:t>
            </a:r>
            <a:endParaRPr lang="en-US" dirty="0"/>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70B48AF-7AB8-DA54-B2EC-CBCB7976CD7E}"/>
              </a:ext>
            </a:extLst>
          </p:cNvPr>
          <p:cNvSpPr>
            <a:spLocks noGrp="1"/>
          </p:cNvSpPr>
          <p:nvPr>
            <p:ph idx="1"/>
          </p:nvPr>
        </p:nvSpPr>
        <p:spPr>
          <a:xfrm>
            <a:off x="630936" y="2807208"/>
            <a:ext cx="3429000" cy="3410712"/>
          </a:xfrm>
        </p:spPr>
        <p:txBody>
          <a:bodyPr anchor="t">
            <a:normAutofit/>
          </a:bodyPr>
          <a:lstStyle/>
          <a:p>
            <a:pPr marL="285750" lvl="0" indent="-285750" rtl="0">
              <a:spcBef>
                <a:spcPts val="0"/>
              </a:spcBef>
              <a:spcAft>
                <a:spcPts val="600"/>
              </a:spcAft>
              <a:buSzPts val="1600"/>
              <a:buFont typeface="Arial"/>
              <a:buChar char="•"/>
            </a:pPr>
            <a:r>
              <a:rPr lang="en-US" sz="2000" b="0" i="0">
                <a:latin typeface="Times New Roman"/>
                <a:ea typeface="Times New Roman"/>
                <a:cs typeface="Times New Roman"/>
                <a:sym typeface="Times New Roman"/>
              </a:rPr>
              <a:t>Dividing the available data into 3 subsets - namely </a:t>
            </a:r>
            <a:r>
              <a:rPr lang="en-US" sz="2000" b="1" i="0">
                <a:latin typeface="Times New Roman"/>
                <a:ea typeface="Times New Roman"/>
                <a:cs typeface="Times New Roman"/>
                <a:sym typeface="Times New Roman"/>
              </a:rPr>
              <a:t>training</a:t>
            </a:r>
            <a:r>
              <a:rPr lang="en-US" sz="2000" b="0" i="0">
                <a:latin typeface="Times New Roman"/>
                <a:ea typeface="Times New Roman"/>
                <a:cs typeface="Times New Roman"/>
                <a:sym typeface="Times New Roman"/>
              </a:rPr>
              <a:t>, </a:t>
            </a:r>
            <a:r>
              <a:rPr lang="en-US" sz="2000" b="1" i="0">
                <a:latin typeface="Times New Roman"/>
                <a:ea typeface="Times New Roman"/>
                <a:cs typeface="Times New Roman"/>
                <a:sym typeface="Times New Roman"/>
              </a:rPr>
              <a:t>validation</a:t>
            </a:r>
            <a:r>
              <a:rPr lang="en-US" sz="2000" b="0" i="0">
                <a:latin typeface="Times New Roman"/>
                <a:ea typeface="Times New Roman"/>
                <a:cs typeface="Times New Roman"/>
                <a:sym typeface="Times New Roman"/>
              </a:rPr>
              <a:t>, and </a:t>
            </a:r>
            <a:r>
              <a:rPr lang="en-US" sz="2000" b="1" i="0">
                <a:latin typeface="Times New Roman"/>
                <a:ea typeface="Times New Roman"/>
                <a:cs typeface="Times New Roman"/>
                <a:sym typeface="Times New Roman"/>
              </a:rPr>
              <a:t>testing. </a:t>
            </a:r>
            <a:endParaRPr lang="en-US" sz="2000"/>
          </a:p>
          <a:p>
            <a:pPr marL="91440" lvl="0" indent="10160" rtl="0">
              <a:spcBef>
                <a:spcPts val="0"/>
              </a:spcBef>
              <a:spcAft>
                <a:spcPts val="600"/>
              </a:spcAft>
              <a:buSzPts val="1600"/>
              <a:buNone/>
            </a:pPr>
            <a:endParaRPr lang="en-US" sz="2000" b="1">
              <a:latin typeface="Times New Roman"/>
              <a:ea typeface="Times New Roman"/>
              <a:cs typeface="Times New Roman"/>
              <a:sym typeface="Times New Roman"/>
            </a:endParaRPr>
          </a:p>
          <a:p>
            <a:pPr marL="275590" lvl="0" indent="-275590" rtl="0">
              <a:spcBef>
                <a:spcPts val="0"/>
              </a:spcBef>
              <a:spcAft>
                <a:spcPts val="600"/>
              </a:spcAft>
              <a:buSzPts val="1600"/>
              <a:buFont typeface="Arial"/>
              <a:buChar char="•"/>
            </a:pPr>
            <a:r>
              <a:rPr lang="en-US" sz="2000">
                <a:latin typeface="Times New Roman"/>
                <a:ea typeface="Times New Roman"/>
                <a:cs typeface="Times New Roman"/>
                <a:sym typeface="Times New Roman"/>
              </a:rPr>
              <a:t>We</a:t>
            </a:r>
            <a:r>
              <a:rPr lang="en-US" sz="2000" b="1">
                <a:latin typeface="Times New Roman"/>
                <a:ea typeface="Times New Roman"/>
                <a:cs typeface="Times New Roman"/>
                <a:sym typeface="Times New Roman"/>
              </a:rPr>
              <a:t> </a:t>
            </a:r>
            <a:r>
              <a:rPr lang="en-US" sz="2000" b="0" i="0">
                <a:latin typeface="Times New Roman"/>
                <a:ea typeface="Times New Roman"/>
                <a:cs typeface="Times New Roman"/>
                <a:sym typeface="Times New Roman"/>
              </a:rPr>
              <a:t>have chosen an </a:t>
            </a:r>
            <a:r>
              <a:rPr lang="en-US" sz="2000" b="1" i="0">
                <a:latin typeface="Times New Roman"/>
                <a:ea typeface="Times New Roman"/>
                <a:cs typeface="Times New Roman"/>
                <a:sym typeface="Times New Roman"/>
              </a:rPr>
              <a:t>80:10:10</a:t>
            </a:r>
            <a:r>
              <a:rPr lang="en-US" sz="2000" b="0" i="0">
                <a:latin typeface="Times New Roman"/>
                <a:ea typeface="Times New Roman"/>
                <a:cs typeface="Times New Roman"/>
                <a:sym typeface="Times New Roman"/>
              </a:rPr>
              <a:t> split for my training, validation and testing data respectively, as you can see from the dictionaries outputted below</a:t>
            </a:r>
          </a:p>
          <a:p>
            <a:pPr marL="275590" lvl="0" indent="-275590" rtl="0">
              <a:spcBef>
                <a:spcPts val="0"/>
              </a:spcBef>
              <a:spcAft>
                <a:spcPts val="600"/>
              </a:spcAft>
              <a:buSzPts val="1600"/>
              <a:buFont typeface="Arial"/>
              <a:buChar char="•"/>
            </a:pPr>
            <a:endParaRPr lang="en-US" sz="2000"/>
          </a:p>
        </p:txBody>
      </p:sp>
      <p:pic>
        <p:nvPicPr>
          <p:cNvPr id="9" name="Google Shape;157;p22">
            <a:extLst>
              <a:ext uri="{FF2B5EF4-FFF2-40B4-BE49-F238E27FC236}">
                <a16:creationId xmlns:a16="http://schemas.microsoft.com/office/drawing/2014/main" id="{CD587873-FBFD-9EAD-F52E-AF0437AD3848}"/>
              </a:ext>
            </a:extLst>
          </p:cNvPr>
          <p:cNvPicPr preferRelativeResize="0"/>
          <p:nvPr/>
        </p:nvPicPr>
        <p:blipFill rotWithShape="1">
          <a:blip r:embed="rId2"/>
          <a:stretch/>
        </p:blipFill>
        <p:spPr>
          <a:xfrm>
            <a:off x="4654296" y="1849774"/>
            <a:ext cx="6903720" cy="3158452"/>
          </a:xfrm>
          <a:prstGeom prst="rect">
            <a:avLst/>
          </a:prstGeom>
          <a:noFill/>
        </p:spPr>
      </p:pic>
    </p:spTree>
    <p:extLst>
      <p:ext uri="{BB962C8B-B14F-4D97-AF65-F5344CB8AC3E}">
        <p14:creationId xmlns:p14="http://schemas.microsoft.com/office/powerpoint/2010/main" val="3657996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TotalTime>
  <Words>746</Words>
  <Application>Microsoft Macintosh PowerPoint</Application>
  <PresentationFormat>Widescreen</PresentationFormat>
  <Paragraphs>95</Paragraphs>
  <Slides>28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Office Theme</vt:lpstr>
      <vt:lpstr>Music Genre Classification</vt:lpstr>
      <vt:lpstr>PowerPoint Presentation</vt:lpstr>
      <vt:lpstr>Problem Statement</vt:lpstr>
      <vt:lpstr>Data Source</vt:lpstr>
      <vt:lpstr>What is Data Preprocessing:</vt:lpstr>
      <vt:lpstr>IMPLEMENTING DATA PREPROCESSING</vt:lpstr>
      <vt:lpstr>PREPARING DATA</vt:lpstr>
      <vt:lpstr>REMOVING ERRONEOUS VALUES</vt:lpstr>
      <vt:lpstr>SPLITTING THE DATA</vt:lpstr>
      <vt:lpstr>DATA FORMATING</vt:lpstr>
      <vt:lpstr>Methodologies Used</vt:lpstr>
      <vt:lpstr>KNN</vt:lpstr>
      <vt:lpstr>Confusion Matrix (Split Features)</vt:lpstr>
      <vt:lpstr>Neural Network</vt:lpstr>
      <vt:lpstr>Accuracy and Loss</vt:lpstr>
      <vt:lpstr>Confusion Matrix</vt:lpstr>
      <vt:lpstr>Convolution Neural Network</vt:lpstr>
      <vt:lpstr>Accuracy and Loss for CNN</vt:lpstr>
      <vt:lpstr>Confusion Matrix for CNN</vt:lpstr>
      <vt:lpstr>Comparing the Accuracy and Loss for Dense Network and Convolution Neural Network</vt:lpstr>
      <vt:lpstr>what new we have implemented? (CNN)</vt:lpstr>
      <vt:lpstr>Tested with one of the music track</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dc:title>
  <dc:creator>Soma, KavyaSree</dc:creator>
  <cp:lastModifiedBy>Soma, KavyaSree</cp:lastModifiedBy>
  <cp:revision>8</cp:revision>
  <dcterms:created xsi:type="dcterms:W3CDTF">2023-12-11T23:35:31Z</dcterms:created>
  <dcterms:modified xsi:type="dcterms:W3CDTF">2023-12-12T20:23:21Z</dcterms:modified>
</cp:coreProperties>
</file>